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 id="2147483776" r:id="rId15"/>
    <p:sldMasterId id="2147483784" r:id="rId16"/>
  </p:sldMasterIdLst>
  <p:notesMasterIdLst>
    <p:notesMasterId r:id="rId37"/>
  </p:notesMasterIdLst>
  <p:handoutMasterIdLst>
    <p:handoutMasterId r:id="rId38"/>
  </p:handoutMasterIdLst>
  <p:sldIdLst>
    <p:sldId id="302" r:id="rId17"/>
    <p:sldId id="318" r:id="rId18"/>
    <p:sldId id="319" r:id="rId19"/>
    <p:sldId id="341" r:id="rId20"/>
    <p:sldId id="320" r:id="rId21"/>
    <p:sldId id="321" r:id="rId22"/>
    <p:sldId id="331" r:id="rId23"/>
    <p:sldId id="337" r:id="rId24"/>
    <p:sldId id="292" r:id="rId25"/>
    <p:sldId id="293" r:id="rId26"/>
    <p:sldId id="294" r:id="rId27"/>
    <p:sldId id="334" r:id="rId28"/>
    <p:sldId id="335" r:id="rId29"/>
    <p:sldId id="342" r:id="rId30"/>
    <p:sldId id="343" r:id="rId31"/>
    <p:sldId id="344" r:id="rId32"/>
    <p:sldId id="345" r:id="rId33"/>
    <p:sldId id="325" r:id="rId34"/>
    <p:sldId id="338" r:id="rId35"/>
    <p:sldId id="340" r:id="rId36"/>
  </p:sldIdLst>
  <p:sldSz cx="12192000" cy="6858000"/>
  <p:notesSz cx="6858000" cy="91440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5C0"/>
    <a:srgbClr val="E9FAF4"/>
    <a:srgbClr val="FFFBEE"/>
    <a:srgbClr val="C5D9F1"/>
    <a:srgbClr val="DA9694"/>
    <a:srgbClr val="00808D"/>
    <a:srgbClr val="3BE3A6"/>
    <a:srgbClr val="442A99"/>
    <a:srgbClr val="44546A"/>
    <a:srgbClr val="F446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30"/>
    <p:restoredTop sz="96332"/>
  </p:normalViewPr>
  <p:slideViewPr>
    <p:cSldViewPr snapToGrid="0" snapToObjects="1">
      <p:cViewPr varScale="1">
        <p:scale>
          <a:sx n="98" d="100"/>
          <a:sy n="98" d="100"/>
        </p:scale>
        <p:origin x="138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fs-04397ccfcf845cd51.td.dom\share\Templeton\ISD_Spreadsheets\2021_2022%20spreadsheets\Jarrell%20ISD%202122%20rollu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a:t>Annual District Home Sales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Scratch!$Q$51</c:f>
              <c:strCache>
                <c:ptCount val="1"/>
                <c:pt idx="0">
                  <c:v>New Home Sales</c:v>
                </c:pt>
              </c:strCache>
            </c:strRef>
          </c:tx>
          <c:spPr>
            <a:solidFill>
              <a:schemeClr val="accent1"/>
            </a:solidFill>
            <a:ln>
              <a:noFill/>
            </a:ln>
            <a:effectLst/>
          </c:spPr>
          <c:invertIfNegative val="0"/>
          <c:dLbls>
            <c:dLbl>
              <c:idx val="1"/>
              <c:layout>
                <c:manualLayout>
                  <c:x val="2.4633123931768003E-2"/>
                  <c:y val="-2.5881604904054649E-3"/>
                </c:manualLayout>
              </c:layout>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93F-4582-A98A-940E93BBCF4B}"/>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Scratch!$R$50:$AC$50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Scratch!$R$51:$AC$51</c:f>
              <c:numCache>
                <c:formatCode>General</c:formatCode>
                <c:ptCount val="12"/>
                <c:pt idx="0">
                  <c:v>52</c:v>
                </c:pt>
                <c:pt idx="1">
                  <c:v>42</c:v>
                </c:pt>
                <c:pt idx="2">
                  <c:v>103</c:v>
                </c:pt>
                <c:pt idx="3">
                  <c:v>128</c:v>
                </c:pt>
                <c:pt idx="4">
                  <c:v>171</c:v>
                </c:pt>
                <c:pt idx="5">
                  <c:v>197</c:v>
                </c:pt>
                <c:pt idx="6">
                  <c:v>205</c:v>
                </c:pt>
                <c:pt idx="7">
                  <c:v>455</c:v>
                </c:pt>
                <c:pt idx="8">
                  <c:v>439</c:v>
                </c:pt>
                <c:pt idx="9">
                  <c:v>560</c:v>
                </c:pt>
                <c:pt idx="10">
                  <c:v>755</c:v>
                </c:pt>
                <c:pt idx="11">
                  <c:v>831</c:v>
                </c:pt>
              </c:numCache>
            </c:numRef>
          </c:val>
          <c:extLst>
            <c:ext xmlns:c16="http://schemas.microsoft.com/office/drawing/2014/chart" uri="{C3380CC4-5D6E-409C-BE32-E72D297353CC}">
              <c16:uniqueId val="{00000000-193F-4582-A98A-940E93BBCF4B}"/>
            </c:ext>
          </c:extLst>
        </c:ser>
        <c:ser>
          <c:idx val="1"/>
          <c:order val="1"/>
          <c:tx>
            <c:strRef>
              <c:f>Scratch!$Q$52</c:f>
              <c:strCache>
                <c:ptCount val="1"/>
                <c:pt idx="0">
                  <c:v>Existing Home Sales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Scratch!$R$50:$AC$50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Scratch!$R$52:$AC$52</c:f>
              <c:numCache>
                <c:formatCode>General</c:formatCode>
                <c:ptCount val="12"/>
                <c:pt idx="0">
                  <c:v>187</c:v>
                </c:pt>
                <c:pt idx="1">
                  <c:v>267</c:v>
                </c:pt>
                <c:pt idx="2">
                  <c:v>362</c:v>
                </c:pt>
                <c:pt idx="3">
                  <c:v>387</c:v>
                </c:pt>
                <c:pt idx="4">
                  <c:v>248</c:v>
                </c:pt>
                <c:pt idx="5">
                  <c:v>327</c:v>
                </c:pt>
                <c:pt idx="6">
                  <c:v>368</c:v>
                </c:pt>
                <c:pt idx="7">
                  <c:v>367</c:v>
                </c:pt>
                <c:pt idx="8">
                  <c:v>382</c:v>
                </c:pt>
                <c:pt idx="9">
                  <c:v>478</c:v>
                </c:pt>
                <c:pt idx="10">
                  <c:v>476</c:v>
                </c:pt>
                <c:pt idx="11">
                  <c:v>663</c:v>
                </c:pt>
              </c:numCache>
            </c:numRef>
          </c:val>
          <c:extLst>
            <c:ext xmlns:c16="http://schemas.microsoft.com/office/drawing/2014/chart" uri="{C3380CC4-5D6E-409C-BE32-E72D297353CC}">
              <c16:uniqueId val="{00000001-193F-4582-A98A-940E93BBCF4B}"/>
            </c:ext>
          </c:extLst>
        </c:ser>
        <c:ser>
          <c:idx val="2"/>
          <c:order val="2"/>
          <c:tx>
            <c:strRef>
              <c:f>Scratch!$Q$53</c:f>
              <c:strCache>
                <c:ptCount val="1"/>
                <c:pt idx="0">
                  <c:v>Foreclosures</c:v>
                </c:pt>
              </c:strCache>
            </c:strRef>
          </c:tx>
          <c:spPr>
            <a:solidFill>
              <a:schemeClr val="accent3"/>
            </a:solidFill>
            <a:ln>
              <a:noFill/>
            </a:ln>
            <a:effectLst/>
          </c:spPr>
          <c:invertIfNegative val="0"/>
          <c:dLbls>
            <c:dLbl>
              <c:idx val="0"/>
              <c:layout>
                <c:manualLayout>
                  <c:x val="2.346011803025521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93F-4582-A98A-940E93BBCF4B}"/>
                </c:ext>
              </c:extLst>
            </c:dLbl>
            <c:dLbl>
              <c:idx val="1"/>
              <c:layout>
                <c:manualLayout>
                  <c:x val="2.346011803025524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93F-4582-A98A-940E93BBCF4B}"/>
                </c:ext>
              </c:extLst>
            </c:dLbl>
            <c:dLbl>
              <c:idx val="2"/>
              <c:layout>
                <c:manualLayout>
                  <c:x val="2.3460118030255241E-2"/>
                  <c:y val="-2.58816049040546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93F-4582-A98A-940E93BBCF4B}"/>
                </c:ext>
              </c:extLst>
            </c:dLbl>
            <c:dLbl>
              <c:idx val="3"/>
              <c:layout>
                <c:manualLayout>
                  <c:x val="2.3460118030255241E-2"/>
                  <c:y val="2.58816049040546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93F-4582-A98A-940E93BBCF4B}"/>
                </c:ext>
              </c:extLst>
            </c:dLbl>
            <c:dLbl>
              <c:idx val="4"/>
              <c:layout>
                <c:manualLayout>
                  <c:x val="2.4633123931768003E-2"/>
                  <c:y val="-9.489812171033374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93F-4582-A98A-940E93BBCF4B}"/>
                </c:ext>
              </c:extLst>
            </c:dLbl>
            <c:dLbl>
              <c:idx val="5"/>
              <c:layout>
                <c:manualLayout>
                  <c:x val="2.5806222195950173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463063013969393E-2"/>
                      <c:h val="4.252347685736179E-2"/>
                    </c:manualLayout>
                  </c15:layout>
                </c:ext>
                <c:ext xmlns:c16="http://schemas.microsoft.com/office/drawing/2014/chart" uri="{C3380CC4-5D6E-409C-BE32-E72D297353CC}">
                  <c16:uniqueId val="{00000016-193F-4582-A98A-940E93BBCF4B}"/>
                </c:ext>
              </c:extLst>
            </c:dLbl>
            <c:dLbl>
              <c:idx val="6"/>
              <c:layout>
                <c:manualLayout>
                  <c:x val="1.9941100325716866E-2"/>
                  <c:y val="2.58816049040536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93F-4582-A98A-940E93BBCF4B}"/>
                </c:ext>
              </c:extLst>
            </c:dLbl>
            <c:dLbl>
              <c:idx val="7"/>
              <c:layout>
                <c:manualLayout>
                  <c:x val="2.46331239317680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93F-4582-A98A-940E93BBCF4B}"/>
                </c:ext>
              </c:extLst>
            </c:dLbl>
            <c:dLbl>
              <c:idx val="8"/>
              <c:layout>
                <c:manualLayout>
                  <c:x val="2.2287112128742393E-2"/>
                  <c:y val="-5.17632098081102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93F-4582-A98A-940E93BBCF4B}"/>
                </c:ext>
              </c:extLst>
            </c:dLbl>
            <c:dLbl>
              <c:idx val="9"/>
              <c:layout>
                <c:manualLayout>
                  <c:x val="2.22871121287426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93F-4582-A98A-940E93BBCF4B}"/>
                </c:ext>
              </c:extLst>
            </c:dLbl>
            <c:dLbl>
              <c:idx val="10"/>
              <c:layout>
                <c:manualLayout>
                  <c:x val="2.5806129833280764E-2"/>
                  <c:y val="-2.588160490405512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93F-4582-A98A-940E93BBCF4B}"/>
                </c:ext>
              </c:extLst>
            </c:dLbl>
            <c:dLbl>
              <c:idx val="11"/>
              <c:layout>
                <c:manualLayout>
                  <c:x val="2.111410622722971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93F-4582-A98A-940E93BBCF4B}"/>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Scratch!$R$50:$AC$50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Scratch!$R$53:$AC$53</c:f>
              <c:numCache>
                <c:formatCode>General</c:formatCode>
                <c:ptCount val="12"/>
                <c:pt idx="0">
                  <c:v>38</c:v>
                </c:pt>
                <c:pt idx="1">
                  <c:v>33</c:v>
                </c:pt>
                <c:pt idx="2">
                  <c:v>44</c:v>
                </c:pt>
                <c:pt idx="3">
                  <c:v>16</c:v>
                </c:pt>
                <c:pt idx="4">
                  <c:v>12</c:v>
                </c:pt>
                <c:pt idx="5">
                  <c:v>13</c:v>
                </c:pt>
                <c:pt idx="6">
                  <c:v>8</c:v>
                </c:pt>
                <c:pt idx="7">
                  <c:v>18</c:v>
                </c:pt>
                <c:pt idx="8">
                  <c:v>6</c:v>
                </c:pt>
                <c:pt idx="9">
                  <c:v>5</c:v>
                </c:pt>
                <c:pt idx="10">
                  <c:v>1</c:v>
                </c:pt>
                <c:pt idx="11">
                  <c:v>0</c:v>
                </c:pt>
              </c:numCache>
            </c:numRef>
          </c:val>
          <c:extLst>
            <c:ext xmlns:c16="http://schemas.microsoft.com/office/drawing/2014/chart" uri="{C3380CC4-5D6E-409C-BE32-E72D297353CC}">
              <c16:uniqueId val="{00000002-193F-4582-A98A-940E93BBCF4B}"/>
            </c:ext>
          </c:extLst>
        </c:ser>
        <c:ser>
          <c:idx val="3"/>
          <c:order val="3"/>
          <c:tx>
            <c:strRef>
              <c:f>Scratch!$Q$54</c:f>
              <c:strCache>
                <c:ptCount val="1"/>
                <c:pt idx="0">
                  <c:v>REO Sales</c:v>
                </c:pt>
              </c:strCache>
            </c:strRef>
          </c:tx>
          <c:spPr>
            <a:solidFill>
              <a:schemeClr val="accent4"/>
            </a:solidFill>
            <a:ln>
              <a:noFill/>
            </a:ln>
            <a:effectLst/>
          </c:spPr>
          <c:invertIfNegative val="0"/>
          <c:dLbls>
            <c:dLbl>
              <c:idx val="0"/>
              <c:layout>
                <c:manualLayout>
                  <c:x val="0"/>
                  <c:y val="-2.07052839232438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3F-4582-A98A-940E93BBCF4B}"/>
                </c:ext>
              </c:extLst>
            </c:dLbl>
            <c:dLbl>
              <c:idx val="1"/>
              <c:layout>
                <c:manualLayout>
                  <c:x val="0"/>
                  <c:y val="-2.5881604904054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3F-4582-A98A-940E93BBCF4B}"/>
                </c:ext>
              </c:extLst>
            </c:dLbl>
            <c:dLbl>
              <c:idx val="2"/>
              <c:layout>
                <c:manualLayout>
                  <c:x val="0"/>
                  <c:y val="-3.1057925884865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3F-4582-A98A-940E93BBCF4B}"/>
                </c:ext>
              </c:extLst>
            </c:dLbl>
            <c:dLbl>
              <c:idx val="3"/>
              <c:layout>
                <c:manualLayout>
                  <c:x val="-4.300971953685102E-17"/>
                  <c:y val="-2.5881604904054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3F-4582-A98A-940E93BBCF4B}"/>
                </c:ext>
              </c:extLst>
            </c:dLbl>
            <c:dLbl>
              <c:idx val="4"/>
              <c:layout>
                <c:manualLayout>
                  <c:x val="-8.601943907370204E-17"/>
                  <c:y val="-2.070528392324371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3F-4582-A98A-940E93BBCF4B}"/>
                </c:ext>
              </c:extLst>
            </c:dLbl>
            <c:dLbl>
              <c:idx val="5"/>
              <c:layout>
                <c:manualLayout>
                  <c:x val="0"/>
                  <c:y val="-2.5881604904054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3F-4582-A98A-940E93BBCF4B}"/>
                </c:ext>
              </c:extLst>
            </c:dLbl>
            <c:dLbl>
              <c:idx val="6"/>
              <c:layout>
                <c:manualLayout>
                  <c:x val="0"/>
                  <c:y val="-2.32934444136491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3F-4582-A98A-940E93BBCF4B}"/>
                </c:ext>
              </c:extLst>
            </c:dLbl>
            <c:dLbl>
              <c:idx val="7"/>
              <c:layout>
                <c:manualLayout>
                  <c:x val="-8.601943907370204E-17"/>
                  <c:y val="-2.07052839232437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3F-4582-A98A-940E93BBCF4B}"/>
                </c:ext>
              </c:extLst>
            </c:dLbl>
            <c:dLbl>
              <c:idx val="8"/>
              <c:layout>
                <c:manualLayout>
                  <c:x val="-1.7203887814740408E-16"/>
                  <c:y val="-2.32934444136491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93F-4582-A98A-940E93BBCF4B}"/>
                </c:ext>
              </c:extLst>
            </c:dLbl>
            <c:dLbl>
              <c:idx val="9"/>
              <c:layout>
                <c:manualLayout>
                  <c:x val="-1.173005901512762E-3"/>
                  <c:y val="-2.58816049040546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93F-4582-A98A-940E93BBCF4B}"/>
                </c:ext>
              </c:extLst>
            </c:dLbl>
            <c:dLbl>
              <c:idx val="10"/>
              <c:layout>
                <c:manualLayout>
                  <c:x val="-1.173005901512762E-3"/>
                  <c:y val="-2.32934444136492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93F-4582-A98A-940E93BBCF4B}"/>
                </c:ext>
              </c:extLst>
            </c:dLbl>
            <c:dLbl>
              <c:idx val="11"/>
              <c:layout>
                <c:manualLayout>
                  <c:x val="0"/>
                  <c:y val="-1.5528962942432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93F-4582-A98A-940E93BBCF4B}"/>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Scratch!$R$50:$AC$50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Scratch!$R$54:$AC$54</c:f>
              <c:numCache>
                <c:formatCode>General</c:formatCode>
                <c:ptCount val="12"/>
                <c:pt idx="0">
                  <c:v>34</c:v>
                </c:pt>
                <c:pt idx="1">
                  <c:v>28</c:v>
                </c:pt>
                <c:pt idx="2">
                  <c:v>39</c:v>
                </c:pt>
                <c:pt idx="3">
                  <c:v>23</c:v>
                </c:pt>
                <c:pt idx="4">
                  <c:v>15</c:v>
                </c:pt>
                <c:pt idx="5">
                  <c:v>11</c:v>
                </c:pt>
                <c:pt idx="6">
                  <c:v>12</c:v>
                </c:pt>
                <c:pt idx="7">
                  <c:v>6</c:v>
                </c:pt>
                <c:pt idx="8">
                  <c:v>9</c:v>
                </c:pt>
                <c:pt idx="9">
                  <c:v>15</c:v>
                </c:pt>
                <c:pt idx="10">
                  <c:v>3</c:v>
                </c:pt>
                <c:pt idx="11">
                  <c:v>1</c:v>
                </c:pt>
              </c:numCache>
            </c:numRef>
          </c:val>
          <c:extLst>
            <c:ext xmlns:c16="http://schemas.microsoft.com/office/drawing/2014/chart" uri="{C3380CC4-5D6E-409C-BE32-E72D297353CC}">
              <c16:uniqueId val="{00000003-193F-4582-A98A-940E93BBCF4B}"/>
            </c:ext>
          </c:extLst>
        </c:ser>
        <c:dLbls>
          <c:dLblPos val="ctr"/>
          <c:showLegendKey val="0"/>
          <c:showVal val="1"/>
          <c:showCatName val="0"/>
          <c:showSerName val="0"/>
          <c:showPercent val="0"/>
          <c:showBubbleSize val="0"/>
        </c:dLbls>
        <c:gapWidth val="150"/>
        <c:overlap val="100"/>
        <c:axId val="1844902863"/>
        <c:axId val="1753371103"/>
      </c:barChart>
      <c:catAx>
        <c:axId val="184490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53371103"/>
        <c:crosses val="autoZero"/>
        <c:auto val="1"/>
        <c:lblAlgn val="ctr"/>
        <c:lblOffset val="100"/>
        <c:noMultiLvlLbl val="0"/>
      </c:catAx>
      <c:valAx>
        <c:axId val="1753371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4490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Average District New vs Existing Home Sale Price, 2010 - 2021</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Scratch!$R$35</c:f>
              <c:strCache>
                <c:ptCount val="1"/>
                <c:pt idx="0">
                  <c:v>Avg New Home Price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Scratch!$Q$36:$Q$47</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Scratch!$R$36:$R$47</c:f>
              <c:numCache>
                <c:formatCode>"$"#,##0_);[Red]\("$"#,##0\)</c:formatCode>
                <c:ptCount val="12"/>
                <c:pt idx="0">
                  <c:v>176203</c:v>
                </c:pt>
                <c:pt idx="1">
                  <c:v>201547</c:v>
                </c:pt>
                <c:pt idx="2">
                  <c:v>162264</c:v>
                </c:pt>
                <c:pt idx="3">
                  <c:v>166792</c:v>
                </c:pt>
                <c:pt idx="4">
                  <c:v>181398</c:v>
                </c:pt>
                <c:pt idx="5">
                  <c:v>192883</c:v>
                </c:pt>
                <c:pt idx="6">
                  <c:v>199152</c:v>
                </c:pt>
                <c:pt idx="7">
                  <c:v>208578</c:v>
                </c:pt>
                <c:pt idx="8">
                  <c:v>251055</c:v>
                </c:pt>
                <c:pt idx="9">
                  <c:v>234325</c:v>
                </c:pt>
                <c:pt idx="10">
                  <c:v>235052</c:v>
                </c:pt>
                <c:pt idx="11">
                  <c:v>257634</c:v>
                </c:pt>
              </c:numCache>
            </c:numRef>
          </c:val>
          <c:smooth val="0"/>
          <c:extLst>
            <c:ext xmlns:c16="http://schemas.microsoft.com/office/drawing/2014/chart" uri="{C3380CC4-5D6E-409C-BE32-E72D297353CC}">
              <c16:uniqueId val="{00000000-F84F-40B1-B6BD-28CA054412E8}"/>
            </c:ext>
          </c:extLst>
        </c:ser>
        <c:ser>
          <c:idx val="1"/>
          <c:order val="1"/>
          <c:tx>
            <c:strRef>
              <c:f>Scratch!$S$35</c:f>
              <c:strCache>
                <c:ptCount val="1"/>
                <c:pt idx="0">
                  <c:v>Avg Existing Home Price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Scratch!$Q$36:$Q$47</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Scratch!$S$36:$S$47</c:f>
              <c:numCache>
                <c:formatCode>"$"#,##0_);[Red]\("$"#,##0\)</c:formatCode>
                <c:ptCount val="12"/>
                <c:pt idx="0">
                  <c:v>148206</c:v>
                </c:pt>
                <c:pt idx="1">
                  <c:v>170897</c:v>
                </c:pt>
                <c:pt idx="2">
                  <c:v>178128</c:v>
                </c:pt>
                <c:pt idx="3">
                  <c:v>178718</c:v>
                </c:pt>
                <c:pt idx="4">
                  <c:v>197676</c:v>
                </c:pt>
                <c:pt idx="5">
                  <c:v>192272</c:v>
                </c:pt>
                <c:pt idx="6">
                  <c:v>212268</c:v>
                </c:pt>
                <c:pt idx="7">
                  <c:v>215709</c:v>
                </c:pt>
                <c:pt idx="8">
                  <c:v>239558</c:v>
                </c:pt>
                <c:pt idx="9">
                  <c:v>246839</c:v>
                </c:pt>
                <c:pt idx="10">
                  <c:v>249976</c:v>
                </c:pt>
                <c:pt idx="11">
                  <c:v>304319</c:v>
                </c:pt>
              </c:numCache>
            </c:numRef>
          </c:val>
          <c:smooth val="0"/>
          <c:extLst>
            <c:ext xmlns:c16="http://schemas.microsoft.com/office/drawing/2014/chart" uri="{C3380CC4-5D6E-409C-BE32-E72D297353CC}">
              <c16:uniqueId val="{00000001-F84F-40B1-B6BD-28CA054412E8}"/>
            </c:ext>
          </c:extLst>
        </c:ser>
        <c:dLbls>
          <c:showLegendKey val="0"/>
          <c:showVal val="0"/>
          <c:showCatName val="0"/>
          <c:showSerName val="0"/>
          <c:showPercent val="0"/>
          <c:showBubbleSize val="0"/>
        </c:dLbls>
        <c:marker val="1"/>
        <c:smooth val="0"/>
        <c:axId val="1765963199"/>
        <c:axId val="1744370223"/>
      </c:lineChart>
      <c:catAx>
        <c:axId val="176596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44370223"/>
        <c:crosses val="autoZero"/>
        <c:auto val="1"/>
        <c:lblAlgn val="ctr"/>
        <c:lblOffset val="100"/>
        <c:noMultiLvlLbl val="0"/>
      </c:catAx>
      <c:valAx>
        <c:axId val="17443702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65963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r>
              <a:rPr lang="en-US"/>
              <a:t>New Home Starts and Closings</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'Metro Data'!$AA$12</c:f>
              <c:strCache>
                <c:ptCount val="1"/>
                <c:pt idx="0">
                  <c:v>Starts </c:v>
                </c:pt>
              </c:strCache>
            </c:strRef>
          </c:tx>
          <c:spPr>
            <a:solidFill>
              <a:srgbClr val="8EEFCC"/>
            </a:solidFill>
            <a:ln>
              <a:noFill/>
            </a:ln>
            <a:effectLst/>
          </c:spPr>
          <c:invertIfNegative val="0"/>
          <c:cat>
            <c:numRef>
              <c:f>'Metro Data'!$AF$11:$AL$11</c:f>
              <c:numCache>
                <c:formatCode>General</c:formatCode>
                <c:ptCount val="7"/>
                <c:pt idx="0">
                  <c:v>2015</c:v>
                </c:pt>
                <c:pt idx="1">
                  <c:v>2016</c:v>
                </c:pt>
                <c:pt idx="2">
                  <c:v>2017</c:v>
                </c:pt>
                <c:pt idx="3">
                  <c:v>2018</c:v>
                </c:pt>
                <c:pt idx="4">
                  <c:v>2019</c:v>
                </c:pt>
                <c:pt idx="5">
                  <c:v>2020</c:v>
                </c:pt>
                <c:pt idx="6">
                  <c:v>2021</c:v>
                </c:pt>
              </c:numCache>
            </c:numRef>
          </c:cat>
          <c:val>
            <c:numRef>
              <c:f>'Metro Data'!$AF$12:$AL$12</c:f>
              <c:numCache>
                <c:formatCode>General</c:formatCode>
                <c:ptCount val="7"/>
                <c:pt idx="0">
                  <c:v>197</c:v>
                </c:pt>
                <c:pt idx="1">
                  <c:v>266</c:v>
                </c:pt>
                <c:pt idx="2">
                  <c:v>331</c:v>
                </c:pt>
                <c:pt idx="3">
                  <c:v>365</c:v>
                </c:pt>
                <c:pt idx="4">
                  <c:v>592</c:v>
                </c:pt>
                <c:pt idx="5">
                  <c:v>782</c:v>
                </c:pt>
                <c:pt idx="6">
                  <c:v>1336</c:v>
                </c:pt>
              </c:numCache>
            </c:numRef>
          </c:val>
          <c:extLst>
            <c:ext xmlns:c16="http://schemas.microsoft.com/office/drawing/2014/chart" uri="{C3380CC4-5D6E-409C-BE32-E72D297353CC}">
              <c16:uniqueId val="{00000000-F202-4DFD-B4B9-59BC7CB95C41}"/>
            </c:ext>
          </c:extLst>
        </c:ser>
        <c:ser>
          <c:idx val="1"/>
          <c:order val="1"/>
          <c:tx>
            <c:strRef>
              <c:f>'Metro Data'!$AA$13</c:f>
              <c:strCache>
                <c:ptCount val="1"/>
                <c:pt idx="0">
                  <c:v>Closings</c:v>
                </c:pt>
              </c:strCache>
            </c:strRef>
          </c:tx>
          <c:spPr>
            <a:solidFill>
              <a:srgbClr val="442A99"/>
            </a:solidFill>
            <a:ln>
              <a:noFill/>
            </a:ln>
            <a:effectLst/>
          </c:spPr>
          <c:invertIfNegative val="0"/>
          <c:cat>
            <c:numRef>
              <c:f>'Metro Data'!$AF$11:$AL$11</c:f>
              <c:numCache>
                <c:formatCode>General</c:formatCode>
                <c:ptCount val="7"/>
                <c:pt idx="0">
                  <c:v>2015</c:v>
                </c:pt>
                <c:pt idx="1">
                  <c:v>2016</c:v>
                </c:pt>
                <c:pt idx="2">
                  <c:v>2017</c:v>
                </c:pt>
                <c:pt idx="3">
                  <c:v>2018</c:v>
                </c:pt>
                <c:pt idx="4">
                  <c:v>2019</c:v>
                </c:pt>
                <c:pt idx="5">
                  <c:v>2020</c:v>
                </c:pt>
                <c:pt idx="6">
                  <c:v>2021</c:v>
                </c:pt>
              </c:numCache>
            </c:numRef>
          </c:cat>
          <c:val>
            <c:numRef>
              <c:f>'Metro Data'!$AF$13:$AL$13</c:f>
              <c:numCache>
                <c:formatCode>General</c:formatCode>
                <c:ptCount val="7"/>
                <c:pt idx="0">
                  <c:v>223</c:v>
                </c:pt>
                <c:pt idx="1">
                  <c:v>197</c:v>
                </c:pt>
                <c:pt idx="2">
                  <c:v>345</c:v>
                </c:pt>
                <c:pt idx="3">
                  <c:v>291</c:v>
                </c:pt>
                <c:pt idx="4">
                  <c:v>469</c:v>
                </c:pt>
                <c:pt idx="5">
                  <c:v>713</c:v>
                </c:pt>
                <c:pt idx="6">
                  <c:v>1029</c:v>
                </c:pt>
              </c:numCache>
            </c:numRef>
          </c:val>
          <c:extLst>
            <c:ext xmlns:c16="http://schemas.microsoft.com/office/drawing/2014/chart" uri="{C3380CC4-5D6E-409C-BE32-E72D297353CC}">
              <c16:uniqueId val="{00000001-F202-4DFD-B4B9-59BC7CB95C41}"/>
            </c:ext>
          </c:extLst>
        </c:ser>
        <c:dLbls>
          <c:showLegendKey val="0"/>
          <c:showVal val="0"/>
          <c:showCatName val="0"/>
          <c:showSerName val="0"/>
          <c:showPercent val="0"/>
          <c:showBubbleSize val="0"/>
        </c:dLbls>
        <c:gapWidth val="219"/>
        <c:overlap val="-27"/>
        <c:axId val="2132205216"/>
        <c:axId val="2131011776"/>
      </c:barChart>
      <c:catAx>
        <c:axId val="213220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31011776"/>
        <c:crosses val="autoZero"/>
        <c:auto val="1"/>
        <c:lblAlgn val="ctr"/>
        <c:lblOffset val="100"/>
        <c:noMultiLvlLbl val="0"/>
      </c:catAx>
      <c:valAx>
        <c:axId val="213101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32205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E9FAF4"/>
    </a:solidFill>
    <a:ln>
      <a:noFill/>
    </a:ln>
    <a:effectLst/>
  </c:spPr>
  <c:txPr>
    <a:bodyPr/>
    <a:lstStyle/>
    <a:p>
      <a:pPr>
        <a:defRPr sz="105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Enrollment Forecast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Scratch!$I$2</c:f>
              <c:strCache>
                <c:ptCount val="1"/>
                <c:pt idx="0">
                  <c:v>Total</c:v>
                </c:pt>
              </c:strCache>
            </c:strRef>
          </c:tx>
          <c:spPr>
            <a:solidFill>
              <a:schemeClr val="accent1"/>
            </a:solidFill>
            <a:ln>
              <a:noFill/>
            </a:ln>
            <a:effectLst/>
          </c:spPr>
          <c:invertIfNegative val="0"/>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1-BA60-465D-8D97-EC02EDA352CC}"/>
              </c:ext>
            </c:extLst>
          </c:dPt>
          <c:dPt>
            <c:idx val="5"/>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3-BA60-465D-8D97-EC02EDA352CC}"/>
              </c:ext>
            </c:extLst>
          </c:dPt>
          <c:dPt>
            <c:idx val="6"/>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5-BA60-465D-8D97-EC02EDA352CC}"/>
              </c:ext>
            </c:extLst>
          </c:dPt>
          <c:dPt>
            <c:idx val="7"/>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7-BA60-465D-8D97-EC02EDA352CC}"/>
              </c:ext>
            </c:extLst>
          </c:dPt>
          <c:dPt>
            <c:idx val="8"/>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9-BA60-465D-8D97-EC02EDA352CC}"/>
              </c:ext>
            </c:extLst>
          </c:dPt>
          <c:dPt>
            <c:idx val="9"/>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B-BA60-465D-8D97-EC02EDA352CC}"/>
              </c:ext>
            </c:extLst>
          </c:dPt>
          <c:dPt>
            <c:idx val="10"/>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D-BA60-465D-8D97-EC02EDA352CC}"/>
              </c:ext>
            </c:extLst>
          </c:dPt>
          <c:dPt>
            <c:idx val="11"/>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F-BA60-465D-8D97-EC02EDA352CC}"/>
              </c:ext>
            </c:extLst>
          </c:dPt>
          <c:dPt>
            <c:idx val="12"/>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1-BA60-465D-8D97-EC02EDA352CC}"/>
              </c:ext>
            </c:extLst>
          </c:dPt>
          <c:dPt>
            <c:idx val="13"/>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3-BA60-465D-8D97-EC02EDA352CC}"/>
              </c:ext>
            </c:extLst>
          </c:dPt>
          <c:dPt>
            <c:idx val="14"/>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5-BA60-465D-8D97-EC02EDA352CC}"/>
              </c:ext>
            </c:extLst>
          </c:dPt>
          <c:dLbls>
            <c:dLbl>
              <c:idx val="0"/>
              <c:delete val="1"/>
              <c:extLst>
                <c:ext xmlns:c15="http://schemas.microsoft.com/office/drawing/2012/chart" uri="{CE6537A1-D6FC-4f65-9D91-7224C49458BB}"/>
                <c:ext xmlns:c16="http://schemas.microsoft.com/office/drawing/2014/chart" uri="{C3380CC4-5D6E-409C-BE32-E72D297353CC}">
                  <c16:uniqueId val="{00000016-BA60-465D-8D97-EC02EDA352CC}"/>
                </c:ext>
              </c:extLst>
            </c:dLbl>
            <c:dLbl>
              <c:idx val="1"/>
              <c:delete val="1"/>
              <c:extLst>
                <c:ext xmlns:c15="http://schemas.microsoft.com/office/drawing/2012/chart" uri="{CE6537A1-D6FC-4f65-9D91-7224C49458BB}"/>
                <c:ext xmlns:c16="http://schemas.microsoft.com/office/drawing/2014/chart" uri="{C3380CC4-5D6E-409C-BE32-E72D297353CC}">
                  <c16:uniqueId val="{00000017-BA60-465D-8D97-EC02EDA352CC}"/>
                </c:ext>
              </c:extLst>
            </c:dLbl>
            <c:dLbl>
              <c:idx val="2"/>
              <c:delete val="1"/>
              <c:extLst>
                <c:ext xmlns:c15="http://schemas.microsoft.com/office/drawing/2012/chart" uri="{CE6537A1-D6FC-4f65-9D91-7224C49458BB}"/>
                <c:ext xmlns:c16="http://schemas.microsoft.com/office/drawing/2014/chart" uri="{C3380CC4-5D6E-409C-BE32-E72D297353CC}">
                  <c16:uniqueId val="{00000018-BA60-465D-8D97-EC02EDA352CC}"/>
                </c:ext>
              </c:extLst>
            </c:dLbl>
            <c:dLbl>
              <c:idx val="3"/>
              <c:delete val="1"/>
              <c:extLst>
                <c:ext xmlns:c15="http://schemas.microsoft.com/office/drawing/2012/chart" uri="{CE6537A1-D6FC-4f65-9D91-7224C49458BB}"/>
                <c:ext xmlns:c16="http://schemas.microsoft.com/office/drawing/2014/chart" uri="{C3380CC4-5D6E-409C-BE32-E72D297353CC}">
                  <c16:uniqueId val="{00000019-BA60-465D-8D97-EC02EDA352CC}"/>
                </c:ext>
              </c:extLst>
            </c:dLbl>
            <c:dLbl>
              <c:idx val="5"/>
              <c:delete val="1"/>
              <c:extLst>
                <c:ext xmlns:c15="http://schemas.microsoft.com/office/drawing/2012/chart" uri="{CE6537A1-D6FC-4f65-9D91-7224C49458BB}"/>
                <c:ext xmlns:c16="http://schemas.microsoft.com/office/drawing/2014/chart" uri="{C3380CC4-5D6E-409C-BE32-E72D297353CC}">
                  <c16:uniqueId val="{00000003-BA60-465D-8D97-EC02EDA352CC}"/>
                </c:ext>
              </c:extLst>
            </c:dLbl>
            <c:dLbl>
              <c:idx val="6"/>
              <c:delete val="1"/>
              <c:extLst>
                <c:ext xmlns:c15="http://schemas.microsoft.com/office/drawing/2012/chart" uri="{CE6537A1-D6FC-4f65-9D91-7224C49458BB}"/>
                <c:ext xmlns:c16="http://schemas.microsoft.com/office/drawing/2014/chart" uri="{C3380CC4-5D6E-409C-BE32-E72D297353CC}">
                  <c16:uniqueId val="{00000005-BA60-465D-8D97-EC02EDA352CC}"/>
                </c:ext>
              </c:extLst>
            </c:dLbl>
            <c:dLbl>
              <c:idx val="7"/>
              <c:delete val="1"/>
              <c:extLst>
                <c:ext xmlns:c15="http://schemas.microsoft.com/office/drawing/2012/chart" uri="{CE6537A1-D6FC-4f65-9D91-7224C49458BB}"/>
                <c:ext xmlns:c16="http://schemas.microsoft.com/office/drawing/2014/chart" uri="{C3380CC4-5D6E-409C-BE32-E72D297353CC}">
                  <c16:uniqueId val="{00000007-BA60-465D-8D97-EC02EDA352CC}"/>
                </c:ext>
              </c:extLst>
            </c:dLbl>
            <c:dLbl>
              <c:idx val="8"/>
              <c:delete val="1"/>
              <c:extLst>
                <c:ext xmlns:c15="http://schemas.microsoft.com/office/drawing/2012/chart" uri="{CE6537A1-D6FC-4f65-9D91-7224C49458BB}"/>
                <c:ext xmlns:c16="http://schemas.microsoft.com/office/drawing/2014/chart" uri="{C3380CC4-5D6E-409C-BE32-E72D297353CC}">
                  <c16:uniqueId val="{00000009-BA60-465D-8D97-EC02EDA352CC}"/>
                </c:ext>
              </c:extLst>
            </c:dLbl>
            <c:dLbl>
              <c:idx val="10"/>
              <c:delete val="1"/>
              <c:extLst>
                <c:ext xmlns:c15="http://schemas.microsoft.com/office/drawing/2012/chart" uri="{CE6537A1-D6FC-4f65-9D91-7224C49458BB}"/>
                <c:ext xmlns:c16="http://schemas.microsoft.com/office/drawing/2014/chart" uri="{C3380CC4-5D6E-409C-BE32-E72D297353CC}">
                  <c16:uniqueId val="{0000000D-BA60-465D-8D97-EC02EDA352CC}"/>
                </c:ext>
              </c:extLst>
            </c:dLbl>
            <c:dLbl>
              <c:idx val="11"/>
              <c:delete val="1"/>
              <c:extLst>
                <c:ext xmlns:c15="http://schemas.microsoft.com/office/drawing/2012/chart" uri="{CE6537A1-D6FC-4f65-9D91-7224C49458BB}"/>
                <c:ext xmlns:c16="http://schemas.microsoft.com/office/drawing/2014/chart" uri="{C3380CC4-5D6E-409C-BE32-E72D297353CC}">
                  <c16:uniqueId val="{0000000F-BA60-465D-8D97-EC02EDA352CC}"/>
                </c:ext>
              </c:extLst>
            </c:dLbl>
            <c:dLbl>
              <c:idx val="12"/>
              <c:delete val="1"/>
              <c:extLst>
                <c:ext xmlns:c15="http://schemas.microsoft.com/office/drawing/2012/chart" uri="{CE6537A1-D6FC-4f65-9D91-7224C49458BB}"/>
                <c:ext xmlns:c16="http://schemas.microsoft.com/office/drawing/2014/chart" uri="{C3380CC4-5D6E-409C-BE32-E72D297353CC}">
                  <c16:uniqueId val="{00000011-BA60-465D-8D97-EC02EDA352CC}"/>
                </c:ext>
              </c:extLst>
            </c:dLbl>
            <c:dLbl>
              <c:idx val="13"/>
              <c:delete val="1"/>
              <c:extLst>
                <c:ext xmlns:c15="http://schemas.microsoft.com/office/drawing/2012/chart" uri="{CE6537A1-D6FC-4f65-9D91-7224C49458BB}"/>
                <c:ext xmlns:c16="http://schemas.microsoft.com/office/drawing/2014/chart" uri="{C3380CC4-5D6E-409C-BE32-E72D297353CC}">
                  <c16:uniqueId val="{00000013-BA60-465D-8D97-EC02EDA352C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Scratch!$H$3:$H$17</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Scratch!$I$3:$I$17</c:f>
              <c:numCache>
                <c:formatCode>#,##0</c:formatCode>
                <c:ptCount val="15"/>
                <c:pt idx="0">
                  <c:v>1703</c:v>
                </c:pt>
                <c:pt idx="1">
                  <c:v>1897</c:v>
                </c:pt>
                <c:pt idx="2">
                  <c:v>2102</c:v>
                </c:pt>
                <c:pt idx="3">
                  <c:v>2305</c:v>
                </c:pt>
                <c:pt idx="4">
                  <c:v>2878</c:v>
                </c:pt>
                <c:pt idx="5">
                  <c:v>3602</c:v>
                </c:pt>
                <c:pt idx="6">
                  <c:v>4322</c:v>
                </c:pt>
                <c:pt idx="7">
                  <c:v>5060</c:v>
                </c:pt>
                <c:pt idx="8">
                  <c:v>5829</c:v>
                </c:pt>
                <c:pt idx="9">
                  <c:v>6683</c:v>
                </c:pt>
                <c:pt idx="10">
                  <c:v>7491</c:v>
                </c:pt>
                <c:pt idx="11">
                  <c:v>8301</c:v>
                </c:pt>
                <c:pt idx="12">
                  <c:v>9094</c:v>
                </c:pt>
                <c:pt idx="13">
                  <c:v>9898</c:v>
                </c:pt>
                <c:pt idx="14">
                  <c:v>10756</c:v>
                </c:pt>
              </c:numCache>
            </c:numRef>
          </c:val>
          <c:extLst>
            <c:ext xmlns:c16="http://schemas.microsoft.com/office/drawing/2014/chart" uri="{C3380CC4-5D6E-409C-BE32-E72D297353CC}">
              <c16:uniqueId val="{0000001A-BA60-465D-8D97-EC02EDA352CC}"/>
            </c:ext>
          </c:extLst>
        </c:ser>
        <c:dLbls>
          <c:dLblPos val="outEnd"/>
          <c:showLegendKey val="0"/>
          <c:showVal val="1"/>
          <c:showCatName val="0"/>
          <c:showSerName val="0"/>
          <c:showPercent val="0"/>
          <c:showBubbleSize val="0"/>
        </c:dLbls>
        <c:gapWidth val="219"/>
        <c:overlap val="-27"/>
        <c:axId val="1158897952"/>
        <c:axId val="870533520"/>
      </c:barChart>
      <c:catAx>
        <c:axId val="115889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0533520"/>
        <c:crosses val="autoZero"/>
        <c:auto val="1"/>
        <c:lblAlgn val="ctr"/>
        <c:lblOffset val="100"/>
        <c:noMultiLvlLbl val="0"/>
      </c:catAx>
      <c:valAx>
        <c:axId val="870533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8897952"/>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2D977-3877-5749-9054-6A9F162F48C1}" type="datetimeFigureOut">
              <a:rPr lang="en-US" smtClean="0"/>
              <a:t>2/22/2022</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1C730-91B4-4644-B5BA-F7B6A30B7B63}"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r>
              <a:rPr lang="en-US" b="1" dirty="0"/>
              <a:t>Walmart Fulfillment Center- </a:t>
            </a:r>
            <a:r>
              <a:rPr lang="en-US" dirty="0"/>
              <a:t>spans 2 buildings on 292 acres 3.5 miles east of Lancaster; Fulfillment center will span 1.2 million sq. ft. and cost $420 million, 1000 jobs will be created within 3 years of opening; Cold Storage Warehouse spanning 700,000 sq. ft. will be the 2</a:t>
            </a:r>
            <a:r>
              <a:rPr lang="en-US" baseline="30000" dirty="0"/>
              <a:t>nd</a:t>
            </a:r>
            <a:r>
              <a:rPr lang="en-US" dirty="0"/>
              <a:t> building located at the southwest corner of E Pleasant Run &amp; Cornell Rd, total cost $380 million creating 300 jobs within the first 3 years of opening; Deal between Walmart and the city of Lancaster includes property tax abatements of up to 65% for 15 years as long as property value does not fall, a 50% rebate of city’s 1% sales tax is also included on merchandise shipped from facility for 5 years; estimated to bring in more than $34 million in annual revenue over next 15 years</a:t>
            </a:r>
          </a:p>
          <a:p>
            <a:r>
              <a:rPr lang="en-US" b="1" dirty="0"/>
              <a:t>Uber HQ- </a:t>
            </a:r>
            <a:r>
              <a:rPr lang="en-US" b="0" dirty="0"/>
              <a:t>HQ will span 25-stories at 2550 Pacific Ave, Dallas; Avg salary of workers $100K; will become largest hub outside of San Francisco</a:t>
            </a:r>
            <a:endParaRPr lang="en-US" b="1"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36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r>
              <a:rPr lang="en-US" b="1" dirty="0"/>
              <a:t>Facebook Expansion-</a:t>
            </a:r>
            <a:r>
              <a:rPr lang="en-US" b="0" dirty="0"/>
              <a:t> will have more than 2.6 million sq. ft. upon completion, an overall investment of $1.5 billion; utilizes “cold storage” to house older digital photos &amp; posts; supported by renewable energy (wind &amp; solar)</a:t>
            </a:r>
          </a:p>
          <a:p>
            <a:endParaRPr lang="en-US" b="1" dirty="0"/>
          </a:p>
        </p:txBody>
      </p:sp>
      <p:sp>
        <p:nvSpPr>
          <p:cNvPr id="4" name="Slide Number Placeholder 3"/>
          <p:cNvSpPr>
            <a:spLocks noGrp="1"/>
          </p:cNvSpPr>
          <p:nvPr>
            <p:ph type="sldNum" sz="quarter" idx="5"/>
          </p:nvPr>
        </p:nvSpPr>
        <p:spPr/>
        <p:txBody>
          <a:bodyPr/>
          <a:lstStyle/>
          <a:p>
            <a:fld id="{BE57B599-B378-4F0D-8D0C-E254FC9F6A17}" type="slidenum">
              <a:rPr lang="en-US" smtClean="0"/>
              <a:t>3</a:t>
            </a:fld>
            <a:endParaRPr lang="en-US"/>
          </a:p>
        </p:txBody>
      </p:sp>
    </p:spTree>
    <p:extLst>
      <p:ext uri="{BB962C8B-B14F-4D97-AF65-F5344CB8AC3E}">
        <p14:creationId xmlns:p14="http://schemas.microsoft.com/office/powerpoint/2010/main" val="386969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r>
              <a:rPr lang="en-US" b="1" dirty="0"/>
              <a:t>Facebook Expansion-</a:t>
            </a:r>
            <a:r>
              <a:rPr lang="en-US" b="0" dirty="0"/>
              <a:t> will have more than 2.6 million sq. ft. upon completion, an overall investment of $1.5 billion; utilizes “cold storage” to house older digital photos &amp; posts; supported by renewable energy (wind &amp; solar)</a:t>
            </a:r>
          </a:p>
          <a:p>
            <a:endParaRPr lang="en-US" b="1" dirty="0"/>
          </a:p>
        </p:txBody>
      </p:sp>
      <p:sp>
        <p:nvSpPr>
          <p:cNvPr id="4" name="Slide Number Placeholder 3"/>
          <p:cNvSpPr>
            <a:spLocks noGrp="1"/>
          </p:cNvSpPr>
          <p:nvPr>
            <p:ph type="sldNum" sz="quarter" idx="5"/>
          </p:nvPr>
        </p:nvSpPr>
        <p:spPr/>
        <p:txBody>
          <a:bodyPr/>
          <a:lstStyle/>
          <a:p>
            <a:fld id="{BE57B599-B378-4F0D-8D0C-E254FC9F6A17}" type="slidenum">
              <a:rPr lang="en-US" smtClean="0"/>
              <a:t>4</a:t>
            </a:fld>
            <a:endParaRPr lang="en-US"/>
          </a:p>
        </p:txBody>
      </p:sp>
    </p:spTree>
    <p:extLst>
      <p:ext uri="{BB962C8B-B14F-4D97-AF65-F5344CB8AC3E}">
        <p14:creationId xmlns:p14="http://schemas.microsoft.com/office/powerpoint/2010/main" val="131118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90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hyperlink" Target="https://www.linkedin.com/company/zondahome/" TargetMode="External"/><Relationship Id="rId7" Type="http://schemas.openxmlformats.org/officeDocument/2006/relationships/image" Target="../media/image59.png"/><Relationship Id="rId12" Type="http://schemas.openxmlformats.org/officeDocument/2006/relationships/hyperlink" Target="https://www.facebook.com/Zondahome" TargetMode="External"/><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hyperlink" Target="https://www.instagram.com/zonda.home/" TargetMode="External"/><Relationship Id="rId14" Type="http://schemas.openxmlformats.org/officeDocument/2006/relationships/image" Target="../media/image6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BB6-50CB-467D-A1C2-90D026FB76A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A2F8BAA-1DE3-4D62-A207-74BCA9628ED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90F3D517-0882-469F-9B7F-C444A999A56A}"/>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5358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AF36A-B1F8-43EB-B701-D662B55AFB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43AFB5-E37F-498F-8D65-9B2F7D18D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2FA96-47E4-4E7C-A84B-890F884F8230}"/>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1973202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1B9681-BB83-43E9-9191-561915A2F9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76F2E12-3E1D-4328-B893-18C5CE4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E7E59-111B-4D7D-A727-D7F556900B74}"/>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499530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405E5-AED0-4BBF-A65E-4D45DD68DD3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C44BD3-8310-47B4-A5D7-0EB8856306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55332F-42A6-494F-B179-075E72E8088B}"/>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3587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78856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6291-590A-4B6E-81C4-337D398350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A9F7CEE-70C0-4147-820C-27F004A728F4}"/>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07FD61F8-467E-4038-9535-0797150BC7EE}"/>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9920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81696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42420030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1A74-C8B7-4CBD-99F5-1A24687A1E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3FEE8-D210-4EAC-8572-1AEE20F2F57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25918ABC-EF05-49A9-96BA-6CBCC54CE06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957081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32D487E-B00F-43C4-8FD7-08A76B7C3E5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1043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88BADF-2D1C-4CE7-8889-75ABA6519B7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897393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C42488-1A36-4BD2-A7BE-F35058781FD4}"/>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636051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2229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671893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44614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7.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9.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10" Type="http://schemas.openxmlformats.org/officeDocument/2006/relationships/image" Target="../media/image66.emf"/><Relationship Id="rId4" Type="http://schemas.openxmlformats.org/officeDocument/2006/relationships/slideLayout" Target="../slideLayouts/slideLayout93.xml"/><Relationship Id="rId9" Type="http://schemas.openxmlformats.org/officeDocument/2006/relationships/image" Target="../media/image65.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slideLayout" Target="../slideLayouts/slideLayout99.xml"/><Relationship Id="rId7" Type="http://schemas.openxmlformats.org/officeDocument/2006/relationships/theme" Target="../theme/theme1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6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2.png"/><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sv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28.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2.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5.xml"/><Relationship Id="rId7" Type="http://schemas.openxmlformats.org/officeDocument/2006/relationships/image" Target="../media/image2.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6.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41.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8.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 id="2147483791" r:id="rId10"/>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7" name="Rectangle 6">
            <a:extLst>
              <a:ext uri="{FF2B5EF4-FFF2-40B4-BE49-F238E27FC236}">
                <a16:creationId xmlns:a16="http://schemas.microsoft.com/office/drawing/2014/main" id="{EBC2D80A-6E34-4839-A40B-6890D9E24586}"/>
              </a:ext>
            </a:extLst>
          </p:cNvPr>
          <p:cNvSpPr/>
          <p:nvPr userDrawn="1"/>
        </p:nvSpPr>
        <p:spPr>
          <a:xfrm>
            <a:off x="-4000" y="0"/>
            <a:ext cx="742858" cy="6858000"/>
          </a:xfrm>
          <a:prstGeom prst="rect">
            <a:avLst/>
          </a:prstGeom>
          <a:solidFill>
            <a:srgbClr val="214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B386CE-B964-404E-9CD9-E4A5B4EDBA80}"/>
              </a:ext>
            </a:extLst>
          </p:cNvPr>
          <p:cNvPicPr>
            <a:picLocks noChangeAspect="1"/>
          </p:cNvPicPr>
          <p:nvPr userDrawn="1"/>
        </p:nvPicPr>
        <p:blipFill>
          <a:blip r:embed="rId9"/>
          <a:stretch>
            <a:fillRect/>
          </a:stretch>
        </p:blipFill>
        <p:spPr>
          <a:xfrm>
            <a:off x="70432" y="165334"/>
            <a:ext cx="595681" cy="515151"/>
          </a:xfrm>
          <a:prstGeom prst="rect">
            <a:avLst/>
          </a:prstGeom>
        </p:spPr>
      </p:pic>
      <p:pic>
        <p:nvPicPr>
          <p:cNvPr id="9" name="Picture 8">
            <a:extLst>
              <a:ext uri="{FF2B5EF4-FFF2-40B4-BE49-F238E27FC236}">
                <a16:creationId xmlns:a16="http://schemas.microsoft.com/office/drawing/2014/main" id="{7D2933FE-EB92-42E8-9D16-F3D295602642}"/>
              </a:ext>
            </a:extLst>
          </p:cNvPr>
          <p:cNvPicPr>
            <a:picLocks noChangeAspect="1"/>
          </p:cNvPicPr>
          <p:nvPr userDrawn="1"/>
        </p:nvPicPr>
        <p:blipFill>
          <a:blip r:embed="rId10"/>
          <a:stretch>
            <a:fillRect/>
          </a:stretch>
        </p:blipFill>
        <p:spPr>
          <a:xfrm>
            <a:off x="110672" y="6267164"/>
            <a:ext cx="513514" cy="441011"/>
          </a:xfrm>
          <a:prstGeom prst="rect">
            <a:avLst/>
          </a:prstGeom>
        </p:spPr>
      </p:pic>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Tree>
    <p:extLst>
      <p:ext uri="{BB962C8B-B14F-4D97-AF65-F5344CB8AC3E}">
        <p14:creationId xmlns:p14="http://schemas.microsoft.com/office/powerpoint/2010/main" val="27407761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03F8A0AC-8A32-4EE1-B9F7-5244837500F7}"/>
              </a:ext>
            </a:extLst>
          </p:cNvPr>
          <p:cNvSpPr/>
          <p:nvPr userDrawn="1"/>
        </p:nvSpPr>
        <p:spPr>
          <a:xfrm>
            <a:off x="0" y="0"/>
            <a:ext cx="742858" cy="6858000"/>
          </a:xfrm>
          <a:prstGeom prst="rect">
            <a:avLst/>
          </a:prstGeom>
          <a:solidFill>
            <a:srgbClr val="57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D75581B-CDA2-45A3-B558-D2C78FF814C7}"/>
              </a:ext>
            </a:extLst>
          </p:cNvPr>
          <p:cNvPicPr>
            <a:picLocks noChangeAspect="1"/>
          </p:cNvPicPr>
          <p:nvPr userDrawn="1"/>
        </p:nvPicPr>
        <p:blipFill>
          <a:blip r:embed="rId8"/>
          <a:stretch>
            <a:fillRect/>
          </a:stretch>
        </p:blipFill>
        <p:spPr>
          <a:xfrm>
            <a:off x="60282" y="116379"/>
            <a:ext cx="627771" cy="479044"/>
          </a:xfrm>
          <a:prstGeom prst="rect">
            <a:avLst/>
          </a:prstGeom>
        </p:spPr>
      </p:pic>
      <p:pic>
        <p:nvPicPr>
          <p:cNvPr id="14" name="Picture 13">
            <a:extLst>
              <a:ext uri="{FF2B5EF4-FFF2-40B4-BE49-F238E27FC236}">
                <a16:creationId xmlns:a16="http://schemas.microsoft.com/office/drawing/2014/main" id="{32A6CD44-A1C4-49F1-8266-89BC6C354444}"/>
              </a:ext>
            </a:extLst>
          </p:cNvPr>
          <p:cNvPicPr>
            <a:picLocks noChangeAspect="1"/>
          </p:cNvPicPr>
          <p:nvPr userDrawn="1"/>
        </p:nvPicPr>
        <p:blipFill>
          <a:blip r:embed="rId9"/>
          <a:stretch>
            <a:fillRect/>
          </a:stretch>
        </p:blipFill>
        <p:spPr>
          <a:xfrm>
            <a:off x="114672" y="6267163"/>
            <a:ext cx="513514" cy="441011"/>
          </a:xfrm>
          <a:prstGeom prst="rect">
            <a:avLst/>
          </a:prstGeom>
        </p:spPr>
      </p:pic>
    </p:spTree>
    <p:extLst>
      <p:ext uri="{BB962C8B-B14F-4D97-AF65-F5344CB8AC3E}">
        <p14:creationId xmlns:p14="http://schemas.microsoft.com/office/powerpoint/2010/main" val="19764737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4"/>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 id="2147483792" r:id="rId1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4" y="4758212"/>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4Q21</a:t>
            </a:r>
          </a:p>
          <a:p>
            <a:pPr marL="0" indent="0" algn="ctr">
              <a:buNone/>
            </a:pPr>
            <a:r>
              <a:rPr lang="en-US" sz="3599" dirty="0"/>
              <a:t>Demographic Report</a:t>
            </a:r>
          </a:p>
        </p:txBody>
      </p:sp>
      <p:sp>
        <p:nvSpPr>
          <p:cNvPr id="2" name="Content Placeholder 2">
            <a:extLst>
              <a:ext uri="{FF2B5EF4-FFF2-40B4-BE49-F238E27FC236}">
                <a16:creationId xmlns:a16="http://schemas.microsoft.com/office/drawing/2014/main" id="{9B771B25-0F09-4C2A-8153-1F457B2CD2FF}"/>
              </a:ext>
            </a:extLst>
          </p:cNvPr>
          <p:cNvSpPr txBox="1">
            <a:spLocks/>
          </p:cNvSpPr>
          <p:nvPr/>
        </p:nvSpPr>
        <p:spPr>
          <a:xfrm>
            <a:off x="5970872" y="1527829"/>
            <a:ext cx="2844008" cy="2112209"/>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600" b="1" dirty="0"/>
              <a:t>Jarrell</a:t>
            </a:r>
          </a:p>
          <a:p>
            <a:pPr marL="0" indent="0">
              <a:spcBef>
                <a:spcPts val="0"/>
              </a:spcBef>
              <a:buNone/>
            </a:pPr>
            <a:r>
              <a:rPr lang="en-US" sz="3600" b="1" dirty="0"/>
              <a:t>Independent School District</a:t>
            </a:r>
          </a:p>
        </p:txBody>
      </p:sp>
      <p:pic>
        <p:nvPicPr>
          <p:cNvPr id="1026" name="Picture 2">
            <a:extLst>
              <a:ext uri="{FF2B5EF4-FFF2-40B4-BE49-F238E27FC236}">
                <a16:creationId xmlns:a16="http://schemas.microsoft.com/office/drawing/2014/main" id="{6329E88F-9988-42B7-A657-86AF6064A256}"/>
              </a:ext>
            </a:extLst>
          </p:cNvPr>
          <p:cNvPicPr>
            <a:picLocks noChangeAspect="1" noChangeArrowheads="1"/>
          </p:cNvPicPr>
          <p:nvPr/>
        </p:nvPicPr>
        <p:blipFill>
          <a:blip r:embed="rId2"/>
          <a:stretch>
            <a:fillRect/>
          </a:stretch>
        </p:blipFill>
        <p:spPr bwMode="auto">
          <a:xfrm>
            <a:off x="3377119" y="1409978"/>
            <a:ext cx="2577829" cy="241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83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E1354F-18D0-4594-A14F-D6800CE06C90}"/>
              </a:ext>
            </a:extLst>
          </p:cNvPr>
          <p:cNvPicPr>
            <a:picLocks noChangeAspect="1"/>
          </p:cNvPicPr>
          <p:nvPr/>
        </p:nvPicPr>
        <p:blipFill rotWithShape="1">
          <a:blip r:embed="rId3"/>
          <a:srcRect b="3159"/>
          <a:stretch/>
        </p:blipFill>
        <p:spPr>
          <a:xfrm>
            <a:off x="4027527" y="0"/>
            <a:ext cx="8164473" cy="6858000"/>
          </a:xfrm>
          <a:prstGeom prst="rect">
            <a:avLst/>
          </a:prstGeom>
        </p:spPr>
      </p:pic>
      <p:sp>
        <p:nvSpPr>
          <p:cNvPr id="4" name="Slide Number Placeholder 3">
            <a:extLst>
              <a:ext uri="{FF2B5EF4-FFF2-40B4-BE49-F238E27FC236}">
                <a16:creationId xmlns:a16="http://schemas.microsoft.com/office/drawing/2014/main" id="{3FBA3FF6-4A96-4D8F-9295-1D90C956C8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0DB905D6-AE87-4F70-A773-E98E61B224D4}"/>
              </a:ext>
            </a:extLst>
          </p:cNvPr>
          <p:cNvSpPr txBox="1">
            <a:spLocks/>
          </p:cNvSpPr>
          <p:nvPr/>
        </p:nvSpPr>
        <p:spPr>
          <a:xfrm>
            <a:off x="802176" y="221766"/>
            <a:ext cx="7713174" cy="420806"/>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VDL Distribution</a:t>
            </a:r>
          </a:p>
        </p:txBody>
      </p:sp>
      <p:graphicFrame>
        <p:nvGraphicFramePr>
          <p:cNvPr id="2" name="Table 1">
            <a:extLst>
              <a:ext uri="{FF2B5EF4-FFF2-40B4-BE49-F238E27FC236}">
                <a16:creationId xmlns:a16="http://schemas.microsoft.com/office/drawing/2014/main" id="{CFB02B7F-8E69-4299-9423-228C92B82BF7}"/>
              </a:ext>
            </a:extLst>
          </p:cNvPr>
          <p:cNvGraphicFramePr>
            <a:graphicFrameLocks noGrp="1"/>
          </p:cNvGraphicFramePr>
          <p:nvPr>
            <p:extLst>
              <p:ext uri="{D42A27DB-BD31-4B8C-83A1-F6EECF244321}">
                <p14:modId xmlns:p14="http://schemas.microsoft.com/office/powerpoint/2010/main" val="3055853346"/>
              </p:ext>
            </p:extLst>
          </p:nvPr>
        </p:nvGraphicFramePr>
        <p:xfrm>
          <a:off x="204281" y="787530"/>
          <a:ext cx="4288549" cy="1722120"/>
        </p:xfrm>
        <a:graphic>
          <a:graphicData uri="http://schemas.openxmlformats.org/drawingml/2006/table">
            <a:tbl>
              <a:tblPr/>
              <a:tblGrid>
                <a:gridCol w="348797">
                  <a:extLst>
                    <a:ext uri="{9D8B030D-6E8A-4147-A177-3AD203B41FA5}">
                      <a16:colId xmlns:a16="http://schemas.microsoft.com/office/drawing/2014/main" val="1573666320"/>
                    </a:ext>
                  </a:extLst>
                </a:gridCol>
                <a:gridCol w="1983162">
                  <a:extLst>
                    <a:ext uri="{9D8B030D-6E8A-4147-A177-3AD203B41FA5}">
                      <a16:colId xmlns:a16="http://schemas.microsoft.com/office/drawing/2014/main" val="751411116"/>
                    </a:ext>
                  </a:extLst>
                </a:gridCol>
                <a:gridCol w="544789">
                  <a:extLst>
                    <a:ext uri="{9D8B030D-6E8A-4147-A177-3AD203B41FA5}">
                      <a16:colId xmlns:a16="http://schemas.microsoft.com/office/drawing/2014/main" val="2004130852"/>
                    </a:ext>
                  </a:extLst>
                </a:gridCol>
                <a:gridCol w="544789">
                  <a:extLst>
                    <a:ext uri="{9D8B030D-6E8A-4147-A177-3AD203B41FA5}">
                      <a16:colId xmlns:a16="http://schemas.microsoft.com/office/drawing/2014/main" val="691762926"/>
                    </a:ext>
                  </a:extLst>
                </a:gridCol>
                <a:gridCol w="398626">
                  <a:extLst>
                    <a:ext uri="{9D8B030D-6E8A-4147-A177-3AD203B41FA5}">
                      <a16:colId xmlns:a16="http://schemas.microsoft.com/office/drawing/2014/main" val="1958192839"/>
                    </a:ext>
                  </a:extLst>
                </a:gridCol>
                <a:gridCol w="468386">
                  <a:extLst>
                    <a:ext uri="{9D8B030D-6E8A-4147-A177-3AD203B41FA5}">
                      <a16:colId xmlns:a16="http://schemas.microsoft.com/office/drawing/2014/main" val="162094316"/>
                    </a:ext>
                  </a:extLst>
                </a:gridCol>
              </a:tblGrid>
              <a:tr h="161925">
                <a:tc gridSpan="6">
                  <a:txBody>
                    <a:bodyPr/>
                    <a:lstStyle/>
                    <a:p>
                      <a:pPr algn="ctr" fontAlgn="b"/>
                      <a:r>
                        <a:rPr lang="en-US" sz="1200" b="0" i="0" u="none" strike="noStrike" dirty="0">
                          <a:effectLst/>
                          <a:latin typeface="+mn-lt"/>
                        </a:rPr>
                        <a:t>Top 5 Subdivisions - 4Q21 (Ranked by remaining VDL)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9144220"/>
                  </a:ext>
                </a:extLst>
              </a:tr>
              <a:tr h="323850">
                <a:tc>
                  <a:txBody>
                    <a:bodyPr/>
                    <a:lstStyle/>
                    <a:p>
                      <a:pPr algn="ctr" fontAlgn="b"/>
                      <a:r>
                        <a:rPr lang="en-US" sz="1200" b="0" i="0" u="none" strike="noStrike">
                          <a:effectLst/>
                          <a:latin typeface="+mn-lt"/>
                        </a:rPr>
                        <a:t>Rank</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Subdivision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Annual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Quarter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VDL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Future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3717223823"/>
                  </a:ext>
                </a:extLst>
              </a:tr>
              <a:tr h="161925">
                <a:tc>
                  <a:txBody>
                    <a:bodyPr/>
                    <a:lstStyle/>
                    <a:p>
                      <a:pPr algn="ctr" fontAlgn="b"/>
                      <a:r>
                        <a:rPr lang="en-US" sz="1200" b="0" i="0" u="none" strike="noStrike">
                          <a:effectLst/>
                          <a:latin typeface="+mn-lt"/>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SONTERRA RIO LOBO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226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8462989"/>
                  </a:ext>
                </a:extLst>
              </a:tr>
              <a:tr h="161925">
                <a:tc>
                  <a:txBody>
                    <a:bodyPr/>
                    <a:lstStyle/>
                    <a:p>
                      <a:pPr algn="ctr" fontAlgn="b"/>
                      <a:r>
                        <a:rPr lang="en-US" sz="1200" b="0" i="0" u="none" strike="noStrike">
                          <a:effectLst/>
                          <a:latin typeface="+mn-lt"/>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a:solidFill>
                            <a:srgbClr val="000000"/>
                          </a:solidFill>
                          <a:effectLst/>
                          <a:latin typeface="+mn-lt"/>
                        </a:rPr>
                        <a:t>STONEBRIDGE CROSSING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204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2986165706"/>
                  </a:ext>
                </a:extLst>
              </a:tr>
              <a:tr h="161925">
                <a:tc>
                  <a:txBody>
                    <a:bodyPr/>
                    <a:lstStyle/>
                    <a:p>
                      <a:pPr algn="ctr" fontAlgn="b"/>
                      <a:r>
                        <a:rPr lang="en-US" sz="1200" b="0" i="0" u="none" strike="noStrike">
                          <a:effectLst/>
                          <a:latin typeface="+mn-lt"/>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SONTERRA EASTWOOD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815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3398327"/>
                  </a:ext>
                </a:extLst>
              </a:tr>
              <a:tr h="161925">
                <a:tc>
                  <a:txBody>
                    <a:bodyPr/>
                    <a:lstStyle/>
                    <a:p>
                      <a:pPr algn="ctr" fontAlgn="b"/>
                      <a:r>
                        <a:rPr lang="en-US" sz="1200" b="0" i="0" u="none" strike="noStrike">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a:solidFill>
                            <a:srgbClr val="000000"/>
                          </a:solidFill>
                          <a:effectLst/>
                          <a:latin typeface="+mn-lt"/>
                        </a:rPr>
                        <a:t>BERRY CREEK HIGHLANDS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dirty="0">
                          <a:solidFill>
                            <a:srgbClr val="000000"/>
                          </a:solidFill>
                          <a:effectLst/>
                          <a:latin typeface="+mn-lt"/>
                        </a:rPr>
                        <a:t>1,058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2215621951"/>
                  </a:ext>
                </a:extLst>
              </a:tr>
              <a:tr h="161925">
                <a:tc>
                  <a:txBody>
                    <a:bodyPr/>
                    <a:lstStyle/>
                    <a:p>
                      <a:pPr algn="ctr" fontAlgn="b"/>
                      <a:r>
                        <a:rPr lang="en-US" sz="1200" b="0" i="0" u="none" strike="noStrike">
                          <a:effectLst/>
                          <a:latin typeface="+mn-lt"/>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CALUMET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14139519"/>
                  </a:ext>
                </a:extLst>
              </a:tr>
              <a:tr h="161925">
                <a:tc>
                  <a:txBody>
                    <a:bodyPr/>
                    <a:lstStyle/>
                    <a:p>
                      <a:pPr algn="ctr" fontAlgn="b"/>
                      <a:r>
                        <a:rPr lang="en-US" sz="1200" b="0" i="0" u="none" strike="noStrike">
                          <a:effectLst/>
                          <a:latin typeface="+mn-lt"/>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l" fontAlgn="b"/>
                      <a:r>
                        <a:rPr lang="en-US" sz="1200" b="0" i="0" u="none" strike="noStrike" dirty="0">
                          <a:effectLst/>
                          <a:latin typeface="+mn-lt"/>
                        </a:rPr>
                        <a:t> Grand Totals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199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780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mn-lt"/>
                        </a:rPr>
                        <a:t>1,982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467997939"/>
                  </a:ext>
                </a:extLst>
              </a:tr>
            </a:tbl>
          </a:graphicData>
        </a:graphic>
      </p:graphicFrame>
      <p:pic>
        <p:nvPicPr>
          <p:cNvPr id="6" name="Picture 5">
            <a:extLst>
              <a:ext uri="{FF2B5EF4-FFF2-40B4-BE49-F238E27FC236}">
                <a16:creationId xmlns:a16="http://schemas.microsoft.com/office/drawing/2014/main" id="{6B3642E1-637B-40E1-B228-0B1E94C1E78E}"/>
              </a:ext>
            </a:extLst>
          </p:cNvPr>
          <p:cNvPicPr>
            <a:picLocks noChangeAspect="1"/>
          </p:cNvPicPr>
          <p:nvPr/>
        </p:nvPicPr>
        <p:blipFill>
          <a:blip r:embed="rId4"/>
          <a:stretch>
            <a:fillRect/>
          </a:stretch>
        </p:blipFill>
        <p:spPr>
          <a:xfrm>
            <a:off x="204281" y="2630289"/>
            <a:ext cx="1323975" cy="1066800"/>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2290154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B1F123-C59A-4D08-AD5A-BD24314138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B98C3F1-3652-4260-981D-BAB3C92E4F80}"/>
              </a:ext>
            </a:extLst>
          </p:cNvPr>
          <p:cNvSpPr txBox="1">
            <a:spLocks/>
          </p:cNvSpPr>
          <p:nvPr/>
        </p:nvSpPr>
        <p:spPr>
          <a:xfrm>
            <a:off x="802176" y="221765"/>
            <a:ext cx="3507177" cy="4688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Futures Distribution</a:t>
            </a:r>
          </a:p>
        </p:txBody>
      </p:sp>
      <p:pic>
        <p:nvPicPr>
          <p:cNvPr id="3" name="Picture 2">
            <a:extLst>
              <a:ext uri="{FF2B5EF4-FFF2-40B4-BE49-F238E27FC236}">
                <a16:creationId xmlns:a16="http://schemas.microsoft.com/office/drawing/2014/main" id="{0E439171-6434-4E95-BF16-AA76B5D19359}"/>
              </a:ext>
            </a:extLst>
          </p:cNvPr>
          <p:cNvPicPr>
            <a:picLocks noChangeAspect="1"/>
          </p:cNvPicPr>
          <p:nvPr/>
        </p:nvPicPr>
        <p:blipFill>
          <a:blip r:embed="rId2"/>
          <a:stretch>
            <a:fillRect/>
          </a:stretch>
        </p:blipFill>
        <p:spPr>
          <a:xfrm>
            <a:off x="2809281" y="690664"/>
            <a:ext cx="9382719" cy="6167336"/>
          </a:xfrm>
          <a:prstGeom prst="rect">
            <a:avLst/>
          </a:prstGeom>
        </p:spPr>
      </p:pic>
      <p:graphicFrame>
        <p:nvGraphicFramePr>
          <p:cNvPr id="2" name="Table 1">
            <a:extLst>
              <a:ext uri="{FF2B5EF4-FFF2-40B4-BE49-F238E27FC236}">
                <a16:creationId xmlns:a16="http://schemas.microsoft.com/office/drawing/2014/main" id="{9DE8A00D-BFD7-4B86-8A3B-73B380870652}"/>
              </a:ext>
            </a:extLst>
          </p:cNvPr>
          <p:cNvGraphicFramePr>
            <a:graphicFrameLocks noGrp="1"/>
          </p:cNvGraphicFramePr>
          <p:nvPr>
            <p:extLst>
              <p:ext uri="{D42A27DB-BD31-4B8C-83A1-F6EECF244321}">
                <p14:modId xmlns:p14="http://schemas.microsoft.com/office/powerpoint/2010/main" val="1977470627"/>
              </p:ext>
            </p:extLst>
          </p:nvPr>
        </p:nvGraphicFramePr>
        <p:xfrm>
          <a:off x="309349" y="766453"/>
          <a:ext cx="4492829" cy="1722120"/>
        </p:xfrm>
        <a:graphic>
          <a:graphicData uri="http://schemas.openxmlformats.org/drawingml/2006/table">
            <a:tbl>
              <a:tblPr/>
              <a:tblGrid>
                <a:gridCol w="365411">
                  <a:extLst>
                    <a:ext uri="{9D8B030D-6E8A-4147-A177-3AD203B41FA5}">
                      <a16:colId xmlns:a16="http://schemas.microsoft.com/office/drawing/2014/main" val="2688434936"/>
                    </a:ext>
                  </a:extLst>
                </a:gridCol>
                <a:gridCol w="2077628">
                  <a:extLst>
                    <a:ext uri="{9D8B030D-6E8A-4147-A177-3AD203B41FA5}">
                      <a16:colId xmlns:a16="http://schemas.microsoft.com/office/drawing/2014/main" val="735299796"/>
                    </a:ext>
                  </a:extLst>
                </a:gridCol>
                <a:gridCol w="570739">
                  <a:extLst>
                    <a:ext uri="{9D8B030D-6E8A-4147-A177-3AD203B41FA5}">
                      <a16:colId xmlns:a16="http://schemas.microsoft.com/office/drawing/2014/main" val="3527388388"/>
                    </a:ext>
                  </a:extLst>
                </a:gridCol>
                <a:gridCol w="570739">
                  <a:extLst>
                    <a:ext uri="{9D8B030D-6E8A-4147-A177-3AD203B41FA5}">
                      <a16:colId xmlns:a16="http://schemas.microsoft.com/office/drawing/2014/main" val="1311900021"/>
                    </a:ext>
                  </a:extLst>
                </a:gridCol>
                <a:gridCol w="417615">
                  <a:extLst>
                    <a:ext uri="{9D8B030D-6E8A-4147-A177-3AD203B41FA5}">
                      <a16:colId xmlns:a16="http://schemas.microsoft.com/office/drawing/2014/main" val="3506266357"/>
                    </a:ext>
                  </a:extLst>
                </a:gridCol>
                <a:gridCol w="490697">
                  <a:extLst>
                    <a:ext uri="{9D8B030D-6E8A-4147-A177-3AD203B41FA5}">
                      <a16:colId xmlns:a16="http://schemas.microsoft.com/office/drawing/2014/main" val="3199098678"/>
                    </a:ext>
                  </a:extLst>
                </a:gridCol>
              </a:tblGrid>
              <a:tr h="161925">
                <a:tc gridSpan="6">
                  <a:txBody>
                    <a:bodyPr/>
                    <a:lstStyle/>
                    <a:p>
                      <a:pPr algn="ctr" fontAlgn="b"/>
                      <a:r>
                        <a:rPr lang="en-US" sz="1200" b="0" i="0" u="none" strike="noStrike" dirty="0">
                          <a:effectLst/>
                          <a:latin typeface="+mn-lt"/>
                        </a:rPr>
                        <a:t>Top 5 Subdivisions - 4Q21 (Ranked by Future Inventory)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5847020"/>
                  </a:ext>
                </a:extLst>
              </a:tr>
              <a:tr h="323850">
                <a:tc>
                  <a:txBody>
                    <a:bodyPr/>
                    <a:lstStyle/>
                    <a:p>
                      <a:pPr algn="ctr" fontAlgn="b"/>
                      <a:r>
                        <a:rPr lang="en-US" sz="1200" b="0" i="0" u="none" strike="noStrike">
                          <a:effectLst/>
                          <a:latin typeface="+mn-lt"/>
                        </a:rPr>
                        <a:t>Rank</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Subdivision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Annual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Quarter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VDL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Future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2593488354"/>
                  </a:ext>
                </a:extLst>
              </a:tr>
              <a:tr h="161925">
                <a:tc>
                  <a:txBody>
                    <a:bodyPr/>
                    <a:lstStyle/>
                    <a:p>
                      <a:pPr algn="ctr" fontAlgn="b"/>
                      <a:r>
                        <a:rPr lang="en-US" sz="1200" b="0" i="0" u="none" strike="noStrike">
                          <a:effectLst/>
                          <a:latin typeface="+mn-lt"/>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GOODWATER TEXAS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2,500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72981092"/>
                  </a:ext>
                </a:extLst>
              </a:tr>
              <a:tr h="161925">
                <a:tc>
                  <a:txBody>
                    <a:bodyPr/>
                    <a:lstStyle/>
                    <a:p>
                      <a:pPr algn="ctr" fontAlgn="b"/>
                      <a:r>
                        <a:rPr lang="en-US" sz="1200" b="0" i="0" u="none" strike="noStrike">
                          <a:effectLst/>
                          <a:latin typeface="+mn-lt"/>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dirty="0">
                          <a:solidFill>
                            <a:srgbClr val="000000"/>
                          </a:solidFill>
                          <a:effectLst/>
                          <a:latin typeface="+mn-lt"/>
                        </a:rPr>
                        <a:t>SONTERRA COOL WATER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dirty="0">
                          <a:solidFill>
                            <a:srgbClr val="000000"/>
                          </a:solidFill>
                          <a:effectLst/>
                          <a:latin typeface="+mn-lt"/>
                        </a:rPr>
                        <a:t>1,367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2224493793"/>
                  </a:ext>
                </a:extLst>
              </a:tr>
              <a:tr h="161925">
                <a:tc>
                  <a:txBody>
                    <a:bodyPr/>
                    <a:lstStyle/>
                    <a:p>
                      <a:pPr algn="ctr" fontAlgn="b"/>
                      <a:r>
                        <a:rPr lang="en-US" sz="1200" b="0" i="0" u="none" strike="noStrike">
                          <a:effectLst/>
                          <a:latin typeface="+mn-lt"/>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SONTERRA (IGO)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1,181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55123652"/>
                  </a:ext>
                </a:extLst>
              </a:tr>
              <a:tr h="161925">
                <a:tc>
                  <a:txBody>
                    <a:bodyPr/>
                    <a:lstStyle/>
                    <a:p>
                      <a:pPr algn="ctr" fontAlgn="b"/>
                      <a:r>
                        <a:rPr lang="en-US" sz="1200" b="0" i="0" u="none" strike="noStrike">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a:solidFill>
                            <a:srgbClr val="000000"/>
                          </a:solidFill>
                          <a:effectLst/>
                          <a:latin typeface="+mn-lt"/>
                        </a:rPr>
                        <a:t>SONTERRA (JARRELL)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474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dirty="0">
                          <a:solidFill>
                            <a:srgbClr val="000000"/>
                          </a:solidFill>
                          <a:effectLst/>
                          <a:latin typeface="+mn-lt"/>
                        </a:rPr>
                        <a:t>1,179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2791563751"/>
                  </a:ext>
                </a:extLst>
              </a:tr>
              <a:tr h="161925">
                <a:tc>
                  <a:txBody>
                    <a:bodyPr/>
                    <a:lstStyle/>
                    <a:p>
                      <a:pPr algn="ctr" fontAlgn="b"/>
                      <a:r>
                        <a:rPr lang="en-US" sz="1200" b="0" i="0" u="none" strike="noStrike">
                          <a:effectLst/>
                          <a:latin typeface="+mn-lt"/>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mn-lt"/>
                        </a:rPr>
                        <a:t>BERRY CREEK HIGHLANDS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1,058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66454657"/>
                  </a:ext>
                </a:extLst>
              </a:tr>
              <a:tr h="0">
                <a:tc>
                  <a:txBody>
                    <a:bodyPr/>
                    <a:lstStyle/>
                    <a:p>
                      <a:pPr algn="ctr" fontAlgn="b"/>
                      <a:r>
                        <a:rPr lang="en-US" sz="1200" b="0" i="0" u="none" strike="noStrike">
                          <a:effectLst/>
                          <a:latin typeface="+mn-lt"/>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mn-lt"/>
                        </a:rPr>
                        <a:t>Grand Total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523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150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mn-lt"/>
                        </a:rPr>
                        <a:t>7,285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3413411956"/>
                  </a:ext>
                </a:extLst>
              </a:tr>
            </a:tbl>
          </a:graphicData>
        </a:graphic>
      </p:graphicFrame>
      <p:pic>
        <p:nvPicPr>
          <p:cNvPr id="6" name="Picture 5">
            <a:extLst>
              <a:ext uri="{FF2B5EF4-FFF2-40B4-BE49-F238E27FC236}">
                <a16:creationId xmlns:a16="http://schemas.microsoft.com/office/drawing/2014/main" id="{F971FB76-8598-4867-9D1A-32F530003275}"/>
              </a:ext>
            </a:extLst>
          </p:cNvPr>
          <p:cNvPicPr>
            <a:picLocks noChangeAspect="1"/>
          </p:cNvPicPr>
          <p:nvPr/>
        </p:nvPicPr>
        <p:blipFill>
          <a:blip r:embed="rId3"/>
          <a:stretch>
            <a:fillRect/>
          </a:stretch>
        </p:blipFill>
        <p:spPr>
          <a:xfrm>
            <a:off x="309349" y="2564362"/>
            <a:ext cx="1409700" cy="1076325"/>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286323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12</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3" name="Table 2">
            <a:extLst>
              <a:ext uri="{FF2B5EF4-FFF2-40B4-BE49-F238E27FC236}">
                <a16:creationId xmlns:a16="http://schemas.microsoft.com/office/drawing/2014/main" id="{5D6D6A5B-2619-4992-A121-00F8D82942AA}"/>
              </a:ext>
            </a:extLst>
          </p:cNvPr>
          <p:cNvGraphicFramePr>
            <a:graphicFrameLocks noGrp="1"/>
          </p:cNvGraphicFramePr>
          <p:nvPr>
            <p:extLst>
              <p:ext uri="{D42A27DB-BD31-4B8C-83A1-F6EECF244321}">
                <p14:modId xmlns:p14="http://schemas.microsoft.com/office/powerpoint/2010/main" val="1747979076"/>
              </p:ext>
            </p:extLst>
          </p:nvPr>
        </p:nvGraphicFramePr>
        <p:xfrm>
          <a:off x="264268" y="2339161"/>
          <a:ext cx="11663463" cy="1618778"/>
        </p:xfrm>
        <a:graphic>
          <a:graphicData uri="http://schemas.openxmlformats.org/drawingml/2006/table">
            <a:tbl>
              <a:tblPr/>
              <a:tblGrid>
                <a:gridCol w="2733968">
                  <a:extLst>
                    <a:ext uri="{9D8B030D-6E8A-4147-A177-3AD203B41FA5}">
                      <a16:colId xmlns:a16="http://schemas.microsoft.com/office/drawing/2014/main" val="1837081064"/>
                    </a:ext>
                  </a:extLst>
                </a:gridCol>
                <a:gridCol w="1146503">
                  <a:extLst>
                    <a:ext uri="{9D8B030D-6E8A-4147-A177-3AD203B41FA5}">
                      <a16:colId xmlns:a16="http://schemas.microsoft.com/office/drawing/2014/main" val="1947887592"/>
                    </a:ext>
                  </a:extLst>
                </a:gridCol>
                <a:gridCol w="1146503">
                  <a:extLst>
                    <a:ext uri="{9D8B030D-6E8A-4147-A177-3AD203B41FA5}">
                      <a16:colId xmlns:a16="http://schemas.microsoft.com/office/drawing/2014/main" val="3648366172"/>
                    </a:ext>
                  </a:extLst>
                </a:gridCol>
                <a:gridCol w="1146503">
                  <a:extLst>
                    <a:ext uri="{9D8B030D-6E8A-4147-A177-3AD203B41FA5}">
                      <a16:colId xmlns:a16="http://schemas.microsoft.com/office/drawing/2014/main" val="3234788086"/>
                    </a:ext>
                  </a:extLst>
                </a:gridCol>
                <a:gridCol w="970118">
                  <a:extLst>
                    <a:ext uri="{9D8B030D-6E8A-4147-A177-3AD203B41FA5}">
                      <a16:colId xmlns:a16="http://schemas.microsoft.com/office/drawing/2014/main" val="167427125"/>
                    </a:ext>
                  </a:extLst>
                </a:gridCol>
                <a:gridCol w="1080359">
                  <a:extLst>
                    <a:ext uri="{9D8B030D-6E8A-4147-A177-3AD203B41FA5}">
                      <a16:colId xmlns:a16="http://schemas.microsoft.com/office/drawing/2014/main" val="1431851655"/>
                    </a:ext>
                  </a:extLst>
                </a:gridCol>
                <a:gridCol w="1146503">
                  <a:extLst>
                    <a:ext uri="{9D8B030D-6E8A-4147-A177-3AD203B41FA5}">
                      <a16:colId xmlns:a16="http://schemas.microsoft.com/office/drawing/2014/main" val="39317755"/>
                    </a:ext>
                  </a:extLst>
                </a:gridCol>
                <a:gridCol w="1146503">
                  <a:extLst>
                    <a:ext uri="{9D8B030D-6E8A-4147-A177-3AD203B41FA5}">
                      <a16:colId xmlns:a16="http://schemas.microsoft.com/office/drawing/2014/main" val="1776442525"/>
                    </a:ext>
                  </a:extLst>
                </a:gridCol>
                <a:gridCol w="1146503">
                  <a:extLst>
                    <a:ext uri="{9D8B030D-6E8A-4147-A177-3AD203B41FA5}">
                      <a16:colId xmlns:a16="http://schemas.microsoft.com/office/drawing/2014/main" val="1285936458"/>
                    </a:ext>
                  </a:extLst>
                </a:gridCol>
              </a:tblGrid>
              <a:tr h="647513">
                <a:tc>
                  <a:txBody>
                    <a:bodyPr/>
                    <a:lstStyle/>
                    <a:p>
                      <a:pPr algn="ctr" fontAlgn="ctr"/>
                      <a:r>
                        <a:rPr lang="en-US" sz="1400" b="1" i="0" u="none" strike="noStrike" dirty="0">
                          <a:effectLst/>
                          <a:latin typeface="+mn-lt"/>
                          <a:cs typeface="Calibri" panose="020F0502020204030204" pitchFamily="34" charset="0"/>
                        </a:rPr>
                        <a:t>Elementary 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Annual Starts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Quarter Starts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Annual Closings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Quarter Closings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U/C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Inventory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VDL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Future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969060060"/>
                  </a:ext>
                </a:extLst>
              </a:tr>
              <a:tr h="323755">
                <a:tc>
                  <a:txBody>
                    <a:bodyPr/>
                    <a:lstStyle/>
                    <a:p>
                      <a:pPr algn="l" fontAlgn="b"/>
                      <a:r>
                        <a:rPr lang="en-US" sz="1400" b="0" i="0" u="none" strike="noStrike" dirty="0">
                          <a:effectLst/>
                          <a:latin typeface="Arial" panose="020B0604020202020204" pitchFamily="34" charset="0"/>
                        </a:rPr>
                        <a:t>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575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9,407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4752415"/>
                  </a:ext>
                </a:extLst>
              </a:tr>
              <a:tr h="323755">
                <a:tc>
                  <a:txBody>
                    <a:bodyPr/>
                    <a:lstStyle/>
                    <a:p>
                      <a:pPr algn="l" fontAlgn="b"/>
                      <a:r>
                        <a:rPr lang="en-US" sz="1400" b="0" i="0" u="none" strike="noStrike">
                          <a:effectLst/>
                          <a:latin typeface="Arial" panose="020B0604020202020204" pitchFamily="34" charset="0"/>
                        </a:rPr>
                        <a:t>JARRELL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805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effectLst/>
                          <a:latin typeface="Arial" panose="020B0604020202020204" pitchFamily="34" charset="0"/>
                        </a:rPr>
                        <a:t>2,976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5354023"/>
                  </a:ext>
                </a:extLst>
              </a:tr>
              <a:tr h="323755">
                <a:tc>
                  <a:txBody>
                    <a:bodyPr/>
                    <a:lstStyle/>
                    <a:p>
                      <a:pPr algn="l" fontAlgn="b"/>
                      <a:r>
                        <a:rPr lang="en-US" sz="1400" b="1" i="0" u="none" strike="noStrike">
                          <a:solidFill>
                            <a:srgbClr val="000000"/>
                          </a:solidFill>
                          <a:effectLst/>
                          <a:latin typeface="Arial" panose="020B0604020202020204" pitchFamily="34" charset="0"/>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Arial" panose="020B0604020202020204" pitchFamily="34" charset="0"/>
                        </a:rPr>
                        <a:t>1,336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Arial" panose="020B0604020202020204" pitchFamily="34" charset="0"/>
                        </a:rPr>
                        <a:t>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Arial" panose="020B0604020202020204" pitchFamily="34" charset="0"/>
                        </a:rPr>
                        <a:t>1,029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Arial" panose="020B0604020202020204" pitchFamily="34" charset="0"/>
                        </a:rPr>
                        <a:t>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Arial" panose="020B0604020202020204" pitchFamily="34" charset="0"/>
                        </a:rPr>
                        <a:t>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Arial" panose="020B060402020202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Arial" panose="020B0604020202020204" pitchFamily="34" charset="0"/>
                        </a:rPr>
                        <a:t>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Arial" panose="020B0604020202020204" pitchFamily="34" charset="0"/>
                        </a:rPr>
                        <a:t>12,383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15534406"/>
                  </a:ext>
                </a:extLst>
              </a:tr>
            </a:tbl>
          </a:graphicData>
        </a:graphic>
      </p:graphicFrame>
    </p:spTree>
    <p:extLst>
      <p:ext uri="{BB962C8B-B14F-4D97-AF65-F5344CB8AC3E}">
        <p14:creationId xmlns:p14="http://schemas.microsoft.com/office/powerpoint/2010/main" val="293864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25FA56-35F8-4C11-BA52-9FC049917B9F}"/>
              </a:ext>
            </a:extLst>
          </p:cNvPr>
          <p:cNvPicPr>
            <a:picLocks noChangeAspect="1"/>
          </p:cNvPicPr>
          <p:nvPr/>
        </p:nvPicPr>
        <p:blipFill>
          <a:blip r:embed="rId2"/>
          <a:stretch>
            <a:fillRect/>
          </a:stretch>
        </p:blipFill>
        <p:spPr>
          <a:xfrm>
            <a:off x="2611477" y="0"/>
            <a:ext cx="9580523" cy="68580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246301" y="776672"/>
            <a:ext cx="3851362" cy="1538883"/>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400">
              <a:lnSpc>
                <a:spcPct val="100000"/>
              </a:lnSpc>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The district has 15 actively building subdivisions</a:t>
            </a:r>
          </a:p>
          <a:p>
            <a:pPr lvl="0" defTabSz="914400">
              <a:lnSpc>
                <a:spcPct val="100000"/>
              </a:lnSpc>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Within Jarrell ISD there are 8 future subdivisions </a:t>
            </a:r>
          </a:p>
          <a:p>
            <a:pPr lvl="0" defTabSz="914400">
              <a:lnSpc>
                <a:spcPct val="100000"/>
              </a:lnSpc>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Of these, groundwork is underway on more than 1,000 lots within 6 subdivisions</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246301" y="2464048"/>
            <a:ext cx="1698479" cy="1027611"/>
            <a:chOff x="1192766" y="3744686"/>
            <a:chExt cx="1698479" cy="1027611"/>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6"/>
              <a:ext cx="1698479" cy="1027611"/>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8961493" y="6339710"/>
            <a:ext cx="2743200" cy="365125"/>
          </a:xfrm>
        </p:spPr>
        <p:txBody>
          <a:bodyPr/>
          <a:lstStyle/>
          <a:p>
            <a:fld id="{010974C9-39F3-3947-8B5D-BF1F533E6409}" type="slidenum">
              <a:rPr lang="en-US" sz="1000" smtClean="0"/>
              <a:pPr/>
              <a:t>13</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solidFill>
            <a:schemeClr val="accent2">
              <a:lumMod val="20000"/>
              <a:lumOff val="80000"/>
            </a:schemeClr>
          </a:solidFill>
        </p:spPr>
        <p:txBody>
          <a:bodyPr/>
          <a:lstStyle/>
          <a:p>
            <a:r>
              <a:rPr lang="en-US" sz="2800" dirty="0"/>
              <a:t>District Housing Overview</a:t>
            </a:r>
          </a:p>
        </p:txBody>
      </p:sp>
    </p:spTree>
    <p:extLst>
      <p:ext uri="{BB962C8B-B14F-4D97-AF65-F5344CB8AC3E}">
        <p14:creationId xmlns:p14="http://schemas.microsoft.com/office/powerpoint/2010/main" val="221838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4E9C5-A441-4F9F-88CA-0707DD786F6A}"/>
              </a:ext>
            </a:extLst>
          </p:cNvPr>
          <p:cNvPicPr>
            <a:picLocks noChangeAspect="1"/>
          </p:cNvPicPr>
          <p:nvPr/>
        </p:nvPicPr>
        <p:blipFill>
          <a:blip r:embed="rId2"/>
          <a:stretch>
            <a:fillRect/>
          </a:stretch>
        </p:blipFill>
        <p:spPr>
          <a:xfrm>
            <a:off x="2165199" y="0"/>
            <a:ext cx="7215733" cy="6858000"/>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8961493" y="6339710"/>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2380842" cy="513805"/>
          </a:xfrm>
          <a:prstGeom prst="rect">
            <a:avLst/>
          </a:prstGeom>
          <a:solidFill>
            <a:schemeClr val="accent2">
              <a:lumMod val="20000"/>
              <a:lumOff val="80000"/>
            </a:schemeClr>
          </a:solidFill>
        </p:spPr>
        <p:txBody>
          <a:bodyPr/>
          <a:lstStyle/>
          <a:p>
            <a:r>
              <a:rPr lang="en-US" sz="2800" dirty="0"/>
              <a:t>Housing Activity</a:t>
            </a:r>
          </a:p>
        </p:txBody>
      </p:sp>
      <p:cxnSp>
        <p:nvCxnSpPr>
          <p:cNvPr id="8" name="Straight Arrow Connector 7">
            <a:extLst>
              <a:ext uri="{FF2B5EF4-FFF2-40B4-BE49-F238E27FC236}">
                <a16:creationId xmlns:a16="http://schemas.microsoft.com/office/drawing/2014/main" id="{8C7277E6-33C2-451B-9887-6102E5792293}"/>
              </a:ext>
            </a:extLst>
          </p:cNvPr>
          <p:cNvCxnSpPr>
            <a:cxnSpLocks/>
            <a:stCxn id="10" idx="3"/>
          </p:cNvCxnSpPr>
          <p:nvPr/>
        </p:nvCxnSpPr>
        <p:spPr>
          <a:xfrm>
            <a:off x="2896708" y="3715616"/>
            <a:ext cx="110923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272905-6FF0-484B-A368-B4754B1B39A0}"/>
              </a:ext>
            </a:extLst>
          </p:cNvPr>
          <p:cNvCxnSpPr>
            <a:cxnSpLocks/>
            <a:stCxn id="12" idx="3"/>
          </p:cNvCxnSpPr>
          <p:nvPr/>
        </p:nvCxnSpPr>
        <p:spPr>
          <a:xfrm>
            <a:off x="2896708" y="5651543"/>
            <a:ext cx="2250054"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A1FC74F6-83EA-4B09-A797-8399F2624B68}"/>
              </a:ext>
            </a:extLst>
          </p:cNvPr>
          <p:cNvSpPr txBox="1">
            <a:spLocks/>
          </p:cNvSpPr>
          <p:nvPr/>
        </p:nvSpPr>
        <p:spPr>
          <a:xfrm>
            <a:off x="98252" y="2446037"/>
            <a:ext cx="2798456" cy="2539157"/>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Stonebridge Crossing</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449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10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178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204 VDL and 38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18 finished vacant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Started 228 homes and closed 178 homes in 2021</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PP: $</a:t>
            </a:r>
            <a:r>
              <a:rPr lang="en-US" sz="1400" dirty="0">
                <a:solidFill>
                  <a:prstClr val="black"/>
                </a:solidFill>
                <a:latin typeface="Arial" panose="020B0604020202020204" pitchFamily="34" charset="0"/>
                <a:cs typeface="Arial" panose="020B0604020202020204" pitchFamily="34" charset="0"/>
              </a:rPr>
              <a:t>235K-$405K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Jarrell Elementary Zone</a:t>
            </a:r>
          </a:p>
        </p:txBody>
      </p:sp>
      <p:sp>
        <p:nvSpPr>
          <p:cNvPr id="12" name="Content Placeholder 2">
            <a:extLst>
              <a:ext uri="{FF2B5EF4-FFF2-40B4-BE49-F238E27FC236}">
                <a16:creationId xmlns:a16="http://schemas.microsoft.com/office/drawing/2014/main" id="{58643C69-F887-48BC-8A6D-C064DCE2A41F}"/>
              </a:ext>
            </a:extLst>
          </p:cNvPr>
          <p:cNvSpPr txBox="1">
            <a:spLocks/>
          </p:cNvSpPr>
          <p:nvPr/>
        </p:nvSpPr>
        <p:spPr>
          <a:xfrm>
            <a:off x="98252" y="5136017"/>
            <a:ext cx="2798456" cy="1031051"/>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Stone Crown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underway</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Jarrell Elementary Zone</a:t>
            </a:r>
          </a:p>
        </p:txBody>
      </p:sp>
      <p:cxnSp>
        <p:nvCxnSpPr>
          <p:cNvPr id="21" name="Straight Arrow Connector 20">
            <a:extLst>
              <a:ext uri="{FF2B5EF4-FFF2-40B4-BE49-F238E27FC236}">
                <a16:creationId xmlns:a16="http://schemas.microsoft.com/office/drawing/2014/main" id="{25792D18-94A1-4CD6-AC5A-A225A9D90F79}"/>
              </a:ext>
            </a:extLst>
          </p:cNvPr>
          <p:cNvCxnSpPr>
            <a:cxnSpLocks/>
          </p:cNvCxnSpPr>
          <p:nvPr/>
        </p:nvCxnSpPr>
        <p:spPr>
          <a:xfrm flipV="1">
            <a:off x="6453055" y="2569029"/>
            <a:ext cx="0" cy="160373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5927721" y="4172766"/>
            <a:ext cx="2798456" cy="1461939"/>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Eastern Wells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712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Groundwork underway on approx. </a:t>
            </a:r>
            <a:r>
              <a:rPr lang="en-US" sz="1400" dirty="0">
                <a:solidFill>
                  <a:prstClr val="black"/>
                </a:solidFill>
                <a:latin typeface="Arial" panose="020B0604020202020204" pitchFamily="34" charset="0"/>
                <a:cs typeface="Arial" panose="020B0604020202020204" pitchFamily="34" charset="0"/>
              </a:rPr>
              <a:t>400 lots (Phases 1 and 2)</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Jarrell Elementary Zone</a:t>
            </a:r>
          </a:p>
        </p:txBody>
      </p:sp>
      <p:pic>
        <p:nvPicPr>
          <p:cNvPr id="9" name="Picture 8">
            <a:extLst>
              <a:ext uri="{FF2B5EF4-FFF2-40B4-BE49-F238E27FC236}">
                <a16:creationId xmlns:a16="http://schemas.microsoft.com/office/drawing/2014/main" id="{7F227488-E6BF-4F75-BA0D-54C4C4984307}"/>
              </a:ext>
            </a:extLst>
          </p:cNvPr>
          <p:cNvPicPr>
            <a:picLocks noChangeAspect="1"/>
          </p:cNvPicPr>
          <p:nvPr/>
        </p:nvPicPr>
        <p:blipFill>
          <a:blip r:embed="rId3"/>
          <a:stretch>
            <a:fillRect/>
          </a:stretch>
        </p:blipFill>
        <p:spPr>
          <a:xfrm>
            <a:off x="8277931" y="248150"/>
            <a:ext cx="3914069" cy="3771451"/>
          </a:xfrm>
          <a:prstGeom prst="rect">
            <a:avLst/>
          </a:prstGeom>
          <a:ln w="12700">
            <a:solidFill>
              <a:schemeClr val="accent2">
                <a:lumMod val="50000"/>
              </a:schemeClr>
            </a:solidFill>
          </a:ln>
        </p:spPr>
      </p:pic>
    </p:spTree>
    <p:extLst>
      <p:ext uri="{BB962C8B-B14F-4D97-AF65-F5344CB8AC3E}">
        <p14:creationId xmlns:p14="http://schemas.microsoft.com/office/powerpoint/2010/main" val="1864135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9C79F-1EBE-419B-B98A-3294296AA131}"/>
              </a:ext>
            </a:extLst>
          </p:cNvPr>
          <p:cNvPicPr>
            <a:picLocks noChangeAspect="1"/>
          </p:cNvPicPr>
          <p:nvPr/>
        </p:nvPicPr>
        <p:blipFill>
          <a:blip r:embed="rId2"/>
          <a:stretch>
            <a:fillRect/>
          </a:stretch>
        </p:blipFill>
        <p:spPr>
          <a:xfrm>
            <a:off x="2521491" y="685800"/>
            <a:ext cx="8724900" cy="61722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246301" y="776672"/>
            <a:ext cx="3051376" cy="815608"/>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Enclave at Jarrell</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underway on all lots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8961493" y="6339710"/>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2380842" cy="513805"/>
          </a:xfrm>
          <a:prstGeom prst="rect">
            <a:avLst/>
          </a:prstGeom>
          <a:solidFill>
            <a:schemeClr val="accent2">
              <a:lumMod val="20000"/>
              <a:lumOff val="80000"/>
            </a:schemeClr>
          </a:solidFill>
        </p:spPr>
        <p:txBody>
          <a:bodyPr/>
          <a:lstStyle/>
          <a:p>
            <a:r>
              <a:rPr lang="en-US" sz="2800" dirty="0"/>
              <a:t>Housing Activity</a:t>
            </a:r>
          </a:p>
        </p:txBody>
      </p:sp>
    </p:spTree>
    <p:extLst>
      <p:ext uri="{BB962C8B-B14F-4D97-AF65-F5344CB8AC3E}">
        <p14:creationId xmlns:p14="http://schemas.microsoft.com/office/powerpoint/2010/main" val="211662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75D15-6968-4EB4-8EB0-0D472D41DE79}"/>
              </a:ext>
            </a:extLst>
          </p:cNvPr>
          <p:cNvPicPr>
            <a:picLocks noChangeAspect="1"/>
          </p:cNvPicPr>
          <p:nvPr/>
        </p:nvPicPr>
        <p:blipFill>
          <a:blip r:embed="rId2"/>
          <a:stretch>
            <a:fillRect/>
          </a:stretch>
        </p:blipFill>
        <p:spPr>
          <a:xfrm>
            <a:off x="1285084" y="643981"/>
            <a:ext cx="9181665" cy="6214019"/>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499221" y="4428372"/>
            <a:ext cx="2798456" cy="124649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Rancho del Cielo</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941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underway on Phase 1 (215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Igo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Elementary Zone</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8961493" y="6339710"/>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2380842" cy="513805"/>
          </a:xfrm>
          <a:prstGeom prst="rect">
            <a:avLst/>
          </a:prstGeom>
          <a:solidFill>
            <a:schemeClr val="accent2">
              <a:lumMod val="20000"/>
              <a:lumOff val="80000"/>
            </a:schemeClr>
          </a:solidFill>
        </p:spPr>
        <p:txBody>
          <a:bodyPr/>
          <a:lstStyle/>
          <a:p>
            <a:r>
              <a:rPr lang="en-US" sz="2800" dirty="0"/>
              <a:t>Housing Activity</a:t>
            </a:r>
          </a:p>
        </p:txBody>
      </p:sp>
      <p:pic>
        <p:nvPicPr>
          <p:cNvPr id="4" name="Picture 3">
            <a:extLst>
              <a:ext uri="{FF2B5EF4-FFF2-40B4-BE49-F238E27FC236}">
                <a16:creationId xmlns:a16="http://schemas.microsoft.com/office/drawing/2014/main" id="{79031359-9F4D-4E8D-90D9-98D4A63AF797}"/>
              </a:ext>
            </a:extLst>
          </p:cNvPr>
          <p:cNvPicPr>
            <a:picLocks noChangeAspect="1"/>
          </p:cNvPicPr>
          <p:nvPr/>
        </p:nvPicPr>
        <p:blipFill>
          <a:blip r:embed="rId3"/>
          <a:stretch>
            <a:fillRect/>
          </a:stretch>
        </p:blipFill>
        <p:spPr>
          <a:xfrm>
            <a:off x="7652113" y="833649"/>
            <a:ext cx="4235087" cy="4148302"/>
          </a:xfrm>
          <a:prstGeom prst="rect">
            <a:avLst/>
          </a:prstGeom>
          <a:ln w="12700">
            <a:solidFill>
              <a:schemeClr val="accent2">
                <a:lumMod val="50000"/>
              </a:schemeClr>
            </a:solidFill>
          </a:ln>
        </p:spPr>
      </p:pic>
    </p:spTree>
    <p:extLst>
      <p:ext uri="{BB962C8B-B14F-4D97-AF65-F5344CB8AC3E}">
        <p14:creationId xmlns:p14="http://schemas.microsoft.com/office/powerpoint/2010/main" val="810652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8F1CC-6E67-4E86-863A-FB735E8FD73A}"/>
              </a:ext>
            </a:extLst>
          </p:cNvPr>
          <p:cNvPicPr>
            <a:picLocks noChangeAspect="1"/>
          </p:cNvPicPr>
          <p:nvPr/>
        </p:nvPicPr>
        <p:blipFill>
          <a:blip r:embed="rId2"/>
          <a:stretch>
            <a:fillRect/>
          </a:stretch>
        </p:blipFill>
        <p:spPr>
          <a:xfrm>
            <a:off x="1935803" y="617162"/>
            <a:ext cx="10140297" cy="6240838"/>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246300" y="776672"/>
            <a:ext cx="3561202" cy="1892826"/>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Berry Creek Highlands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1,169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1,058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 VDL</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Masterplan includes single-family and multi-family as well as commercial areas and public facilities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err="1">
                <a:solidFill>
                  <a:prstClr val="black"/>
                </a:solidFill>
                <a:latin typeface="Arial" panose="020B0604020202020204" pitchFamily="34" charset="0"/>
                <a:cs typeface="Arial" panose="020B0604020202020204" pitchFamily="34" charset="0"/>
              </a:rPr>
              <a:t>Igo</a:t>
            </a:r>
            <a:r>
              <a:rPr lang="en-US" sz="1400" dirty="0">
                <a:solidFill>
                  <a:prstClr val="black"/>
                </a:solidFill>
                <a:latin typeface="Arial" panose="020B0604020202020204" pitchFamily="34" charset="0"/>
                <a:cs typeface="Arial" panose="020B0604020202020204" pitchFamily="34" charset="0"/>
              </a:rPr>
              <a:t> Elementary Zone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11381361" y="6339710"/>
            <a:ext cx="323331" cy="365125"/>
          </a:xfrm>
          <a:solidFill>
            <a:schemeClr val="bg1"/>
          </a:solidFill>
        </p:spPr>
        <p:txBody>
          <a:bodyPr/>
          <a:lstStyle/>
          <a:p>
            <a:pPr marL="0" marR="0" lvl="0" indent="0" algn="ct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ctr" defTabSz="228554"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7"/>
            <a:ext cx="2380842" cy="486986"/>
          </a:xfrm>
          <a:prstGeom prst="rect">
            <a:avLst/>
          </a:prstGeom>
          <a:solidFill>
            <a:schemeClr val="accent2">
              <a:lumMod val="20000"/>
              <a:lumOff val="80000"/>
            </a:schemeClr>
          </a:solidFill>
        </p:spPr>
        <p:txBody>
          <a:bodyPr/>
          <a:lstStyle/>
          <a:p>
            <a:r>
              <a:rPr lang="en-US" sz="2800" dirty="0"/>
              <a:t>Housing Activity</a:t>
            </a:r>
          </a:p>
        </p:txBody>
      </p:sp>
    </p:spTree>
    <p:extLst>
      <p:ext uri="{BB962C8B-B14F-4D97-AF65-F5344CB8AC3E}">
        <p14:creationId xmlns:p14="http://schemas.microsoft.com/office/powerpoint/2010/main" val="4141429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18</a:t>
            </a:fld>
            <a:endParaRPr lang="en-US" sz="1000"/>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9698182" y="5096952"/>
            <a:ext cx="237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largest grade per year</a:t>
            </a:r>
          </a:p>
          <a:p>
            <a:pPr algn="r" defTabSz="457109"/>
            <a:r>
              <a:rPr lang="en-US" altLang="en-US" sz="800" i="1" dirty="0">
                <a:solidFill>
                  <a:srgbClr val="000000"/>
                </a:solidFill>
                <a:latin typeface="Calibri" panose="020F0502020204030204" pitchFamily="34" charset="0"/>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986192" y="173600"/>
            <a:ext cx="6085215" cy="777139"/>
          </a:xfrm>
        </p:spPr>
        <p:txBody>
          <a:bodyPr/>
          <a:lstStyle/>
          <a:p>
            <a:r>
              <a:rPr lang="en-US" sz="2800" dirty="0"/>
              <a:t>Ten Year Forecast by Grade Level</a:t>
            </a:r>
          </a:p>
        </p:txBody>
      </p:sp>
      <p:graphicFrame>
        <p:nvGraphicFramePr>
          <p:cNvPr id="3" name="Table 2">
            <a:extLst>
              <a:ext uri="{FF2B5EF4-FFF2-40B4-BE49-F238E27FC236}">
                <a16:creationId xmlns:a16="http://schemas.microsoft.com/office/drawing/2014/main" id="{BB2B8350-2E2A-4883-BDD8-E22086054F5C}"/>
              </a:ext>
            </a:extLst>
          </p:cNvPr>
          <p:cNvGraphicFramePr>
            <a:graphicFrameLocks noGrp="1"/>
          </p:cNvGraphicFramePr>
          <p:nvPr>
            <p:extLst>
              <p:ext uri="{D42A27DB-BD31-4B8C-83A1-F6EECF244321}">
                <p14:modId xmlns:p14="http://schemas.microsoft.com/office/powerpoint/2010/main" val="969915832"/>
              </p:ext>
            </p:extLst>
          </p:nvPr>
        </p:nvGraphicFramePr>
        <p:xfrm>
          <a:off x="225694" y="1239044"/>
          <a:ext cx="11757297" cy="3857905"/>
        </p:xfrm>
        <a:graphic>
          <a:graphicData uri="http://schemas.openxmlformats.org/drawingml/2006/table">
            <a:tbl>
              <a:tblPr/>
              <a:tblGrid>
                <a:gridCol w="964152">
                  <a:extLst>
                    <a:ext uri="{9D8B030D-6E8A-4147-A177-3AD203B41FA5}">
                      <a16:colId xmlns:a16="http://schemas.microsoft.com/office/drawing/2014/main" val="712264564"/>
                    </a:ext>
                  </a:extLst>
                </a:gridCol>
                <a:gridCol w="585378">
                  <a:extLst>
                    <a:ext uri="{9D8B030D-6E8A-4147-A177-3AD203B41FA5}">
                      <a16:colId xmlns:a16="http://schemas.microsoft.com/office/drawing/2014/main" val="3457118562"/>
                    </a:ext>
                  </a:extLst>
                </a:gridCol>
                <a:gridCol w="585378">
                  <a:extLst>
                    <a:ext uri="{9D8B030D-6E8A-4147-A177-3AD203B41FA5}">
                      <a16:colId xmlns:a16="http://schemas.microsoft.com/office/drawing/2014/main" val="3676255990"/>
                    </a:ext>
                  </a:extLst>
                </a:gridCol>
                <a:gridCol w="585378">
                  <a:extLst>
                    <a:ext uri="{9D8B030D-6E8A-4147-A177-3AD203B41FA5}">
                      <a16:colId xmlns:a16="http://schemas.microsoft.com/office/drawing/2014/main" val="2030284676"/>
                    </a:ext>
                  </a:extLst>
                </a:gridCol>
                <a:gridCol w="585378">
                  <a:extLst>
                    <a:ext uri="{9D8B030D-6E8A-4147-A177-3AD203B41FA5}">
                      <a16:colId xmlns:a16="http://schemas.microsoft.com/office/drawing/2014/main" val="2100407344"/>
                    </a:ext>
                  </a:extLst>
                </a:gridCol>
                <a:gridCol w="585378">
                  <a:extLst>
                    <a:ext uri="{9D8B030D-6E8A-4147-A177-3AD203B41FA5}">
                      <a16:colId xmlns:a16="http://schemas.microsoft.com/office/drawing/2014/main" val="1531073870"/>
                    </a:ext>
                  </a:extLst>
                </a:gridCol>
                <a:gridCol w="585378">
                  <a:extLst>
                    <a:ext uri="{9D8B030D-6E8A-4147-A177-3AD203B41FA5}">
                      <a16:colId xmlns:a16="http://schemas.microsoft.com/office/drawing/2014/main" val="2980403573"/>
                    </a:ext>
                  </a:extLst>
                </a:gridCol>
                <a:gridCol w="585378">
                  <a:extLst>
                    <a:ext uri="{9D8B030D-6E8A-4147-A177-3AD203B41FA5}">
                      <a16:colId xmlns:a16="http://schemas.microsoft.com/office/drawing/2014/main" val="2886580614"/>
                    </a:ext>
                  </a:extLst>
                </a:gridCol>
                <a:gridCol w="585378">
                  <a:extLst>
                    <a:ext uri="{9D8B030D-6E8A-4147-A177-3AD203B41FA5}">
                      <a16:colId xmlns:a16="http://schemas.microsoft.com/office/drawing/2014/main" val="3984878455"/>
                    </a:ext>
                  </a:extLst>
                </a:gridCol>
                <a:gridCol w="585378">
                  <a:extLst>
                    <a:ext uri="{9D8B030D-6E8A-4147-A177-3AD203B41FA5}">
                      <a16:colId xmlns:a16="http://schemas.microsoft.com/office/drawing/2014/main" val="3501637656"/>
                    </a:ext>
                  </a:extLst>
                </a:gridCol>
                <a:gridCol w="585378">
                  <a:extLst>
                    <a:ext uri="{9D8B030D-6E8A-4147-A177-3AD203B41FA5}">
                      <a16:colId xmlns:a16="http://schemas.microsoft.com/office/drawing/2014/main" val="3231002541"/>
                    </a:ext>
                  </a:extLst>
                </a:gridCol>
                <a:gridCol w="585378">
                  <a:extLst>
                    <a:ext uri="{9D8B030D-6E8A-4147-A177-3AD203B41FA5}">
                      <a16:colId xmlns:a16="http://schemas.microsoft.com/office/drawing/2014/main" val="643269404"/>
                    </a:ext>
                  </a:extLst>
                </a:gridCol>
                <a:gridCol w="585378">
                  <a:extLst>
                    <a:ext uri="{9D8B030D-6E8A-4147-A177-3AD203B41FA5}">
                      <a16:colId xmlns:a16="http://schemas.microsoft.com/office/drawing/2014/main" val="979681412"/>
                    </a:ext>
                  </a:extLst>
                </a:gridCol>
                <a:gridCol w="585378">
                  <a:extLst>
                    <a:ext uri="{9D8B030D-6E8A-4147-A177-3AD203B41FA5}">
                      <a16:colId xmlns:a16="http://schemas.microsoft.com/office/drawing/2014/main" val="617586334"/>
                    </a:ext>
                  </a:extLst>
                </a:gridCol>
                <a:gridCol w="585378">
                  <a:extLst>
                    <a:ext uri="{9D8B030D-6E8A-4147-A177-3AD203B41FA5}">
                      <a16:colId xmlns:a16="http://schemas.microsoft.com/office/drawing/2014/main" val="32187214"/>
                    </a:ext>
                  </a:extLst>
                </a:gridCol>
                <a:gridCol w="585378">
                  <a:extLst>
                    <a:ext uri="{9D8B030D-6E8A-4147-A177-3AD203B41FA5}">
                      <a16:colId xmlns:a16="http://schemas.microsoft.com/office/drawing/2014/main" val="2228596996"/>
                    </a:ext>
                  </a:extLst>
                </a:gridCol>
                <a:gridCol w="585378">
                  <a:extLst>
                    <a:ext uri="{9D8B030D-6E8A-4147-A177-3AD203B41FA5}">
                      <a16:colId xmlns:a16="http://schemas.microsoft.com/office/drawing/2014/main" val="2262595085"/>
                    </a:ext>
                  </a:extLst>
                </a:gridCol>
                <a:gridCol w="723113">
                  <a:extLst>
                    <a:ext uri="{9D8B030D-6E8A-4147-A177-3AD203B41FA5}">
                      <a16:colId xmlns:a16="http://schemas.microsoft.com/office/drawing/2014/main" val="1939202993"/>
                    </a:ext>
                  </a:extLst>
                </a:gridCol>
                <a:gridCol w="703984">
                  <a:extLst>
                    <a:ext uri="{9D8B030D-6E8A-4147-A177-3AD203B41FA5}">
                      <a16:colId xmlns:a16="http://schemas.microsoft.com/office/drawing/2014/main" val="396743296"/>
                    </a:ext>
                  </a:extLst>
                </a:gridCol>
              </a:tblGrid>
              <a:tr h="465610">
                <a:tc>
                  <a:txBody>
                    <a:bodyPr/>
                    <a:lstStyle/>
                    <a:p>
                      <a:pPr algn="ctr" fontAlgn="b"/>
                      <a:r>
                        <a:rPr lang="en-US" sz="1400" b="0" i="0" u="none" strike="noStrike">
                          <a:effectLst/>
                          <a:latin typeface="Calibri" panose="020F0502020204030204" pitchFamily="34" charset="0"/>
                        </a:rPr>
                        <a:t>Year (Oct.)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PK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11th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521680649"/>
                  </a:ext>
                </a:extLst>
              </a:tr>
              <a:tr h="226153">
                <a:tc>
                  <a:txBody>
                    <a:bodyPr/>
                    <a:lstStyle/>
                    <a:p>
                      <a:pPr algn="ctr" fontAlgn="b"/>
                      <a:r>
                        <a:rPr lang="en-US" sz="1400" b="0" i="0" u="none" strike="noStrike">
                          <a:effectLst/>
                          <a:latin typeface="Calibri" panose="020F050202020403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1,703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7171968"/>
                  </a:ext>
                </a:extLst>
              </a:tr>
              <a:tr h="226153">
                <a:tc>
                  <a:txBody>
                    <a:bodyPr/>
                    <a:lstStyle/>
                    <a:p>
                      <a:pPr algn="ctr" fontAlgn="b"/>
                      <a:r>
                        <a:rPr lang="en-US" sz="1400" b="0" i="0" u="none" strike="noStrike">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541058"/>
                  </a:ext>
                </a:extLst>
              </a:tr>
              <a:tr h="226153">
                <a:tc>
                  <a:txBody>
                    <a:bodyPr/>
                    <a:lstStyle/>
                    <a:p>
                      <a:pPr algn="ctr" fontAlgn="b"/>
                      <a:r>
                        <a:rPr lang="en-US" sz="1400" b="0" i="0" u="none" strike="noStrike">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439745"/>
                  </a:ext>
                </a:extLst>
              </a:tr>
              <a:tr h="226153">
                <a:tc>
                  <a:txBody>
                    <a:bodyPr/>
                    <a:lstStyle/>
                    <a:p>
                      <a:pPr algn="ctr" fontAlgn="b"/>
                      <a:r>
                        <a:rPr lang="en-US" sz="14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49529"/>
                  </a:ext>
                </a:extLst>
              </a:tr>
              <a:tr h="226153">
                <a:tc>
                  <a:txBody>
                    <a:bodyPr/>
                    <a:lstStyle/>
                    <a:p>
                      <a:pPr algn="ctr" fontAlgn="b"/>
                      <a:r>
                        <a:rPr lang="en-US" sz="14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2,878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40571862"/>
                  </a:ext>
                </a:extLst>
              </a:tr>
              <a:tr h="226153">
                <a:tc>
                  <a:txBody>
                    <a:bodyPr/>
                    <a:lstStyle/>
                    <a:p>
                      <a:pPr algn="ctr" fontAlgn="b"/>
                      <a:r>
                        <a:rPr lang="en-US" sz="14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17331123"/>
                  </a:ext>
                </a:extLst>
              </a:tr>
              <a:tr h="226153">
                <a:tc>
                  <a:txBody>
                    <a:bodyPr/>
                    <a:lstStyle/>
                    <a:p>
                      <a:pPr algn="ctr" fontAlgn="b"/>
                      <a:r>
                        <a:rPr lang="en-US" sz="14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58593665"/>
                  </a:ext>
                </a:extLst>
              </a:tr>
              <a:tr h="226153">
                <a:tc>
                  <a:txBody>
                    <a:bodyPr/>
                    <a:lstStyle/>
                    <a:p>
                      <a:pPr algn="ctr" fontAlgn="b"/>
                      <a:r>
                        <a:rPr lang="en-US" sz="14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065451896"/>
                  </a:ext>
                </a:extLst>
              </a:tr>
              <a:tr h="226153">
                <a:tc>
                  <a:txBody>
                    <a:bodyPr/>
                    <a:lstStyle/>
                    <a:p>
                      <a:pPr algn="ctr" fontAlgn="b"/>
                      <a:r>
                        <a:rPr lang="en-US" sz="14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08340618"/>
                  </a:ext>
                </a:extLst>
              </a:tr>
              <a:tr h="226153">
                <a:tc>
                  <a:txBody>
                    <a:bodyPr/>
                    <a:lstStyle/>
                    <a:p>
                      <a:pPr algn="ctr" fontAlgn="b"/>
                      <a:r>
                        <a:rPr lang="en-US" sz="14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531281548"/>
                  </a:ext>
                </a:extLst>
              </a:tr>
              <a:tr h="226153">
                <a:tc>
                  <a:txBody>
                    <a:bodyPr/>
                    <a:lstStyle/>
                    <a:p>
                      <a:pPr algn="ctr" fontAlgn="b"/>
                      <a:r>
                        <a:rPr lang="en-US" sz="14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05321475"/>
                  </a:ext>
                </a:extLst>
              </a:tr>
              <a:tr h="226153">
                <a:tc>
                  <a:txBody>
                    <a:bodyPr/>
                    <a:lstStyle/>
                    <a:p>
                      <a:pPr algn="ctr" fontAlgn="b"/>
                      <a:r>
                        <a:rPr lang="en-US" sz="14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84922211"/>
                  </a:ext>
                </a:extLst>
              </a:tr>
              <a:tr h="226153">
                <a:tc>
                  <a:txBody>
                    <a:bodyPr/>
                    <a:lstStyle/>
                    <a:p>
                      <a:pPr algn="ctr" fontAlgn="b"/>
                      <a:r>
                        <a:rPr lang="en-US" sz="14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083277073"/>
                  </a:ext>
                </a:extLst>
              </a:tr>
              <a:tr h="226153">
                <a:tc>
                  <a:txBody>
                    <a:bodyPr/>
                    <a:lstStyle/>
                    <a:p>
                      <a:pPr algn="ctr" fontAlgn="b"/>
                      <a:r>
                        <a:rPr lang="en-US" sz="14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32069461"/>
                  </a:ext>
                </a:extLst>
              </a:tr>
              <a:tr h="226153">
                <a:tc>
                  <a:txBody>
                    <a:bodyPr/>
                    <a:lstStyle/>
                    <a:p>
                      <a:pPr algn="ctr" fontAlgn="b"/>
                      <a:r>
                        <a:rPr lang="en-US" sz="14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dirty="0">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42557983"/>
                  </a:ext>
                </a:extLst>
              </a:tr>
            </a:tbl>
          </a:graphicData>
        </a:graphic>
      </p:graphicFrame>
    </p:spTree>
    <p:extLst>
      <p:ext uri="{BB962C8B-B14F-4D97-AF65-F5344CB8AC3E}">
        <p14:creationId xmlns:p14="http://schemas.microsoft.com/office/powerpoint/2010/main" val="1707158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19</a:t>
            </a:fld>
            <a:endParaRPr lang="en-US" sz="1000"/>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995919" y="154145"/>
            <a:ext cx="6085215" cy="777139"/>
          </a:xfrm>
        </p:spPr>
        <p:txBody>
          <a:bodyPr/>
          <a:lstStyle/>
          <a:p>
            <a:r>
              <a:rPr lang="en-US" sz="2800" dirty="0"/>
              <a:t>Ten Year Forecast by Campus</a:t>
            </a:r>
          </a:p>
        </p:txBody>
      </p:sp>
      <p:graphicFrame>
        <p:nvGraphicFramePr>
          <p:cNvPr id="3" name="Table 2">
            <a:extLst>
              <a:ext uri="{FF2B5EF4-FFF2-40B4-BE49-F238E27FC236}">
                <a16:creationId xmlns:a16="http://schemas.microsoft.com/office/drawing/2014/main" id="{A82D39C7-F45E-4E9D-A051-B7FBAEB80B24}"/>
              </a:ext>
            </a:extLst>
          </p:cNvPr>
          <p:cNvGraphicFramePr>
            <a:graphicFrameLocks noGrp="1"/>
          </p:cNvGraphicFramePr>
          <p:nvPr>
            <p:extLst>
              <p:ext uri="{D42A27DB-BD31-4B8C-83A1-F6EECF244321}">
                <p14:modId xmlns:p14="http://schemas.microsoft.com/office/powerpoint/2010/main" val="716324366"/>
              </p:ext>
            </p:extLst>
          </p:nvPr>
        </p:nvGraphicFramePr>
        <p:xfrm>
          <a:off x="303258" y="1277292"/>
          <a:ext cx="11585483" cy="4303416"/>
        </p:xfrm>
        <a:graphic>
          <a:graphicData uri="http://schemas.openxmlformats.org/drawingml/2006/table">
            <a:tbl>
              <a:tblPr/>
              <a:tblGrid>
                <a:gridCol w="2501214">
                  <a:extLst>
                    <a:ext uri="{9D8B030D-6E8A-4147-A177-3AD203B41FA5}">
                      <a16:colId xmlns:a16="http://schemas.microsoft.com/office/drawing/2014/main" val="1445490553"/>
                    </a:ext>
                  </a:extLst>
                </a:gridCol>
                <a:gridCol w="798999">
                  <a:extLst>
                    <a:ext uri="{9D8B030D-6E8A-4147-A177-3AD203B41FA5}">
                      <a16:colId xmlns:a16="http://schemas.microsoft.com/office/drawing/2014/main" val="1896274220"/>
                    </a:ext>
                  </a:extLst>
                </a:gridCol>
                <a:gridCol w="677412">
                  <a:extLst>
                    <a:ext uri="{9D8B030D-6E8A-4147-A177-3AD203B41FA5}">
                      <a16:colId xmlns:a16="http://schemas.microsoft.com/office/drawing/2014/main" val="2950826330"/>
                    </a:ext>
                  </a:extLst>
                </a:gridCol>
                <a:gridCol w="677412">
                  <a:extLst>
                    <a:ext uri="{9D8B030D-6E8A-4147-A177-3AD203B41FA5}">
                      <a16:colId xmlns:a16="http://schemas.microsoft.com/office/drawing/2014/main" val="1404289808"/>
                    </a:ext>
                  </a:extLst>
                </a:gridCol>
                <a:gridCol w="677412">
                  <a:extLst>
                    <a:ext uri="{9D8B030D-6E8A-4147-A177-3AD203B41FA5}">
                      <a16:colId xmlns:a16="http://schemas.microsoft.com/office/drawing/2014/main" val="266269579"/>
                    </a:ext>
                  </a:extLst>
                </a:gridCol>
                <a:gridCol w="677412">
                  <a:extLst>
                    <a:ext uri="{9D8B030D-6E8A-4147-A177-3AD203B41FA5}">
                      <a16:colId xmlns:a16="http://schemas.microsoft.com/office/drawing/2014/main" val="886269005"/>
                    </a:ext>
                  </a:extLst>
                </a:gridCol>
                <a:gridCol w="677412">
                  <a:extLst>
                    <a:ext uri="{9D8B030D-6E8A-4147-A177-3AD203B41FA5}">
                      <a16:colId xmlns:a16="http://schemas.microsoft.com/office/drawing/2014/main" val="3443185971"/>
                    </a:ext>
                  </a:extLst>
                </a:gridCol>
                <a:gridCol w="677412">
                  <a:extLst>
                    <a:ext uri="{9D8B030D-6E8A-4147-A177-3AD203B41FA5}">
                      <a16:colId xmlns:a16="http://schemas.microsoft.com/office/drawing/2014/main" val="3418462082"/>
                    </a:ext>
                  </a:extLst>
                </a:gridCol>
                <a:gridCol w="677412">
                  <a:extLst>
                    <a:ext uri="{9D8B030D-6E8A-4147-A177-3AD203B41FA5}">
                      <a16:colId xmlns:a16="http://schemas.microsoft.com/office/drawing/2014/main" val="2973562706"/>
                    </a:ext>
                  </a:extLst>
                </a:gridCol>
                <a:gridCol w="677412">
                  <a:extLst>
                    <a:ext uri="{9D8B030D-6E8A-4147-A177-3AD203B41FA5}">
                      <a16:colId xmlns:a16="http://schemas.microsoft.com/office/drawing/2014/main" val="490826504"/>
                    </a:ext>
                  </a:extLst>
                </a:gridCol>
                <a:gridCol w="677412">
                  <a:extLst>
                    <a:ext uri="{9D8B030D-6E8A-4147-A177-3AD203B41FA5}">
                      <a16:colId xmlns:a16="http://schemas.microsoft.com/office/drawing/2014/main" val="1132606788"/>
                    </a:ext>
                  </a:extLst>
                </a:gridCol>
                <a:gridCol w="677412">
                  <a:extLst>
                    <a:ext uri="{9D8B030D-6E8A-4147-A177-3AD203B41FA5}">
                      <a16:colId xmlns:a16="http://schemas.microsoft.com/office/drawing/2014/main" val="3721155965"/>
                    </a:ext>
                  </a:extLst>
                </a:gridCol>
                <a:gridCol w="677412">
                  <a:extLst>
                    <a:ext uri="{9D8B030D-6E8A-4147-A177-3AD203B41FA5}">
                      <a16:colId xmlns:a16="http://schemas.microsoft.com/office/drawing/2014/main" val="3048764370"/>
                    </a:ext>
                  </a:extLst>
                </a:gridCol>
                <a:gridCol w="833738">
                  <a:extLst>
                    <a:ext uri="{9D8B030D-6E8A-4147-A177-3AD203B41FA5}">
                      <a16:colId xmlns:a16="http://schemas.microsoft.com/office/drawing/2014/main" val="1557608635"/>
                    </a:ext>
                  </a:extLst>
                </a:gridCol>
              </a:tblGrid>
              <a:tr h="275860">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2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0735030"/>
                  </a:ext>
                </a:extLst>
              </a:tr>
              <a:tr h="275860">
                <a:tc>
                  <a:txBody>
                    <a:bodyPr/>
                    <a:lstStyle/>
                    <a:p>
                      <a:pPr algn="ctr" fontAlgn="ctr"/>
                      <a:r>
                        <a:rPr lang="en-US" sz="1200" b="0" i="0" u="none" strike="noStrike">
                          <a:effectLst/>
                          <a:latin typeface="Calibri" panose="020F0502020204030204" pitchFamily="34" charset="0"/>
                        </a:rPr>
                        <a:t>Campus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864804324"/>
                  </a:ext>
                </a:extLst>
              </a:tr>
              <a:tr h="234481">
                <a:tc>
                  <a:txBody>
                    <a:bodyPr/>
                    <a:lstStyle/>
                    <a:p>
                      <a:pPr algn="l" fontAlgn="b"/>
                      <a:r>
                        <a:rPr lang="en-US" sz="1200" b="0" i="0" u="none" strike="noStrike">
                          <a:effectLst/>
                          <a:latin typeface="Calibri" panose="020F0502020204030204" pitchFamily="34" charset="0"/>
                        </a:rPr>
                        <a:t>Igo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52720141"/>
                  </a:ext>
                </a:extLst>
              </a:tr>
              <a:tr h="234481">
                <a:tc>
                  <a:txBody>
                    <a:bodyPr/>
                    <a:lstStyle/>
                    <a:p>
                      <a:pPr algn="l" fontAlgn="b"/>
                      <a:r>
                        <a:rPr lang="en-US" sz="1200" b="0" i="0" u="none" strike="noStrike">
                          <a:effectLst/>
                          <a:latin typeface="Calibri" panose="020F0502020204030204" pitchFamily="34" charset="0"/>
                        </a:rPr>
                        <a:t>Jarrell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4072408"/>
                  </a:ext>
                </a:extLst>
              </a:tr>
              <a:tr h="234481">
                <a:tc>
                  <a:txBody>
                    <a:bodyPr/>
                    <a:lstStyle/>
                    <a:p>
                      <a:pPr algn="l" fontAlgn="b"/>
                      <a:r>
                        <a:rPr lang="en-US" sz="1200" b="0" i="0" u="none" strike="noStrike">
                          <a:effectLst/>
                          <a:latin typeface="Calibri" panose="020F0502020204030204" pitchFamily="34" charset="0"/>
                        </a:rPr>
                        <a:t>ELEMENTARY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1,908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2,967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3,805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4,880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499288885"/>
                  </a:ext>
                </a:extLst>
              </a:tr>
              <a:tr h="234481">
                <a:tc>
                  <a:txBody>
                    <a:bodyPr/>
                    <a:lstStyle/>
                    <a:p>
                      <a:pPr algn="l" fontAlgn="b"/>
                      <a:r>
                        <a:rPr lang="en-US" sz="1200" b="0" i="0" u="none" strike="noStrike">
                          <a:effectLst/>
                          <a:latin typeface="Calibri" panose="020F0502020204030204" pitchFamily="34" charset="0"/>
                        </a:rPr>
                        <a:t>Elementary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496292741"/>
                  </a:ext>
                </a:extLst>
              </a:tr>
              <a:tr h="234481">
                <a:tc>
                  <a:txBody>
                    <a:bodyPr/>
                    <a:lstStyle/>
                    <a:p>
                      <a:pPr algn="l" fontAlgn="b"/>
                      <a:r>
                        <a:rPr lang="en-US" sz="1200" b="0" i="0" u="none" strike="noStrike">
                          <a:effectLst/>
                          <a:latin typeface="Calibri" panose="020F0502020204030204" pitchFamily="34" charset="0"/>
                        </a:rPr>
                        <a:t>Elementary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621307868"/>
                  </a:ext>
                </a:extLst>
              </a:tr>
              <a:tr h="234481">
                <a:tc>
                  <a:txBody>
                    <a:bodyPr/>
                    <a:lstStyle/>
                    <a:p>
                      <a:pPr algn="l" fontAlgn="b"/>
                      <a:r>
                        <a:rPr lang="en-US" sz="1200" b="0" i="0" u="none" strike="noStrike">
                          <a:effectLst/>
                          <a:latin typeface="Calibri" panose="020F0502020204030204" pitchFamily="34" charset="0"/>
                        </a:rPr>
                        <a:t>Jarrell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764/1,004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4316103"/>
                  </a:ext>
                </a:extLst>
              </a:tr>
              <a:tr h="234481">
                <a:tc>
                  <a:txBody>
                    <a:bodyPr/>
                    <a:lstStyle/>
                    <a:p>
                      <a:pPr algn="l" fontAlgn="b"/>
                      <a:r>
                        <a:rPr lang="en-US" sz="1200" b="0" i="0" u="none" strike="noStrike">
                          <a:effectLst/>
                          <a:latin typeface="Calibri" panose="020F0502020204030204" pitchFamily="34" charset="0"/>
                        </a:rPr>
                        <a:t>MIDDLE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963843417"/>
                  </a:ext>
                </a:extLst>
              </a:tr>
              <a:tr h="234481">
                <a:tc>
                  <a:txBody>
                    <a:bodyPr/>
                    <a:lstStyle/>
                    <a:p>
                      <a:pPr algn="l" fontAlgn="b"/>
                      <a:r>
                        <a:rPr lang="en-US" sz="1200" b="0" i="0" u="none" strike="noStrike">
                          <a:effectLst/>
                          <a:latin typeface="Calibri" panose="020F0502020204030204" pitchFamily="34" charset="0"/>
                        </a:rPr>
                        <a:t>Middle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599659987"/>
                  </a:ext>
                </a:extLst>
              </a:tr>
              <a:tr h="234481">
                <a:tc>
                  <a:txBody>
                    <a:bodyPr/>
                    <a:lstStyle/>
                    <a:p>
                      <a:pPr algn="l" fontAlgn="b"/>
                      <a:r>
                        <a:rPr lang="en-US" sz="1200" b="0" i="0" u="none" strike="noStrike">
                          <a:effectLst/>
                          <a:latin typeface="Calibri" panose="020F0502020204030204" pitchFamily="34" charset="0"/>
                        </a:rPr>
                        <a:t>Middle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95561606"/>
                  </a:ext>
                </a:extLst>
              </a:tr>
              <a:tr h="234481">
                <a:tc>
                  <a:txBody>
                    <a:bodyPr/>
                    <a:lstStyle/>
                    <a:p>
                      <a:pPr algn="l" fontAlgn="b"/>
                      <a:r>
                        <a:rPr lang="en-US" sz="1200" b="0" i="0" u="none" strike="noStrike">
                          <a:effectLst/>
                          <a:latin typeface="Calibri" panose="020F0502020204030204" pitchFamily="34" charset="0"/>
                        </a:rPr>
                        <a:t>Jarrell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995/1,258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1,059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1,250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3,118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88885022"/>
                  </a:ext>
                </a:extLst>
              </a:tr>
              <a:tr h="234481">
                <a:tc>
                  <a:txBody>
                    <a:bodyPr/>
                    <a:lstStyle/>
                    <a:p>
                      <a:pPr algn="l" fontAlgn="b"/>
                      <a:r>
                        <a:rPr lang="en-US" sz="1200" b="0" i="0" u="none" strike="noStrike">
                          <a:effectLst/>
                          <a:latin typeface="Calibri" panose="020F0502020204030204" pitchFamily="34" charset="0"/>
                        </a:rPr>
                        <a:t>HIGH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3,118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585017481"/>
                  </a:ext>
                </a:extLst>
              </a:tr>
              <a:tr h="234481">
                <a:tc>
                  <a:txBody>
                    <a:bodyPr/>
                    <a:lstStyle/>
                    <a:p>
                      <a:pPr algn="l" fontAlgn="b"/>
                      <a:r>
                        <a:rPr lang="en-US" sz="1200" b="0" i="0" u="none" strike="noStrike">
                          <a:effectLst/>
                          <a:latin typeface="Calibri" panose="020F0502020204030204" pitchFamily="34" charset="0"/>
                        </a:rPr>
                        <a:t>High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39058511"/>
                  </a:ext>
                </a:extLst>
              </a:tr>
              <a:tr h="234481">
                <a:tc>
                  <a:txBody>
                    <a:bodyPr/>
                    <a:lstStyle/>
                    <a:p>
                      <a:pPr algn="l" fontAlgn="b"/>
                      <a:r>
                        <a:rPr lang="en-US" sz="1200" b="0" i="0" u="none" strike="noStrike">
                          <a:effectLst/>
                          <a:latin typeface="Calibri" panose="020F0502020204030204" pitchFamily="34" charset="0"/>
                        </a:rPr>
                        <a:t>High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41463261"/>
                  </a:ext>
                </a:extLst>
              </a:tr>
              <a:tr h="234481">
                <a:tc>
                  <a:txBody>
                    <a:bodyPr/>
                    <a:lstStyle/>
                    <a:p>
                      <a:pPr algn="ctr" fontAlgn="b"/>
                      <a:r>
                        <a:rPr lang="en-US" sz="1200" b="1" i="0" u="none" strike="noStrike">
                          <a:effectLst/>
                          <a:latin typeface="Calibri" panose="020F0502020204030204" pitchFamily="34" charset="0"/>
                        </a:rPr>
                        <a:t>DISTRICT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2,878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effectLst/>
                          <a:latin typeface="Calibri" panose="020F0502020204030204" pitchFamily="34" charset="0"/>
                        </a:rPr>
                        <a:t>3,602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4,322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5,060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5,829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6,683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7,491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8,301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9,898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10,756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283095760"/>
                  </a:ext>
                </a:extLst>
              </a:tr>
              <a:tr h="234481">
                <a:tc>
                  <a:txBody>
                    <a:bodyPr/>
                    <a:lstStyle/>
                    <a:p>
                      <a:pPr algn="l" fontAlgn="b"/>
                      <a:r>
                        <a:rPr lang="en-US" sz="1200" b="0" i="0" u="none" strike="noStrike">
                          <a:effectLst/>
                          <a:latin typeface="Calibri" panose="020F0502020204030204" pitchFamily="34" charset="0"/>
                        </a:rPr>
                        <a:t>District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213680573"/>
                  </a:ext>
                </a:extLst>
              </a:tr>
              <a:tr h="234481">
                <a:tc>
                  <a:txBody>
                    <a:bodyPr/>
                    <a:lstStyle/>
                    <a:p>
                      <a:pPr algn="l" fontAlgn="b"/>
                      <a:r>
                        <a:rPr lang="en-US" sz="1200" b="0" i="0" u="none" strike="noStrike">
                          <a:effectLst/>
                          <a:latin typeface="Calibri" panose="020F0502020204030204" pitchFamily="34" charset="0"/>
                        </a:rPr>
                        <a:t>District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9.66%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24.86%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4003782369"/>
                  </a:ext>
                </a:extLst>
              </a:tr>
            </a:tbl>
          </a:graphicData>
        </a:graphic>
      </p:graphicFrame>
      <p:sp>
        <p:nvSpPr>
          <p:cNvPr id="6" name="TextBox 5">
            <a:extLst>
              <a:ext uri="{FF2B5EF4-FFF2-40B4-BE49-F238E27FC236}">
                <a16:creationId xmlns:a16="http://schemas.microsoft.com/office/drawing/2014/main" id="{928D122F-CB81-4396-849F-91280FF5D7FC}"/>
              </a:ext>
            </a:extLst>
          </p:cNvPr>
          <p:cNvSpPr txBox="1">
            <a:spLocks noChangeArrowheads="1"/>
          </p:cNvSpPr>
          <p:nvPr/>
        </p:nvSpPr>
        <p:spPr bwMode="auto">
          <a:xfrm>
            <a:off x="9511515" y="5617363"/>
            <a:ext cx="237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exceeds capacity</a:t>
            </a:r>
          </a:p>
          <a:p>
            <a:pPr algn="r" defTabSz="457109"/>
            <a:r>
              <a:rPr lang="en-US" altLang="en-US" sz="800" i="1" dirty="0">
                <a:solidFill>
                  <a:srgbClr val="000000"/>
                </a:solidFill>
                <a:latin typeface="Calibri" panose="020F0502020204030204" pitchFamily="34" charset="0"/>
              </a:rPr>
              <a:t>Green box = within 90% of capacity</a:t>
            </a:r>
          </a:p>
        </p:txBody>
      </p:sp>
    </p:spTree>
    <p:extLst>
      <p:ext uri="{BB962C8B-B14F-4D97-AF65-F5344CB8AC3E}">
        <p14:creationId xmlns:p14="http://schemas.microsoft.com/office/powerpoint/2010/main" val="296170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5B8FD-CB75-4E74-95BE-7E5289A26846}"/>
              </a:ext>
            </a:extLst>
          </p:cNvPr>
          <p:cNvSpPr>
            <a:spLocks noGrp="1"/>
          </p:cNvSpPr>
          <p:nvPr>
            <p:ph type="sldNum" sz="quarter" idx="10"/>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22B11B4B-EFCE-4094-9006-F8B932C495B7}"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3" name="Title 2">
            <a:extLst>
              <a:ext uri="{FF2B5EF4-FFF2-40B4-BE49-F238E27FC236}">
                <a16:creationId xmlns:a16="http://schemas.microsoft.com/office/drawing/2014/main" id="{E63BC0EC-BCEA-435A-B625-7E5F3AE9BAF2}"/>
              </a:ext>
            </a:extLst>
          </p:cNvPr>
          <p:cNvSpPr>
            <a:spLocks noGrp="1"/>
          </p:cNvSpPr>
          <p:nvPr>
            <p:ph type="title"/>
          </p:nvPr>
        </p:nvSpPr>
        <p:spPr>
          <a:xfrm>
            <a:off x="876815" y="120310"/>
            <a:ext cx="5942826" cy="457200"/>
          </a:xfrm>
        </p:spPr>
        <p:txBody>
          <a:bodyPr/>
          <a:lstStyle/>
          <a:p>
            <a:r>
              <a:rPr lang="en-US" dirty="0"/>
              <a:t>Local Economic Update- Austin MSA</a:t>
            </a:r>
          </a:p>
        </p:txBody>
      </p:sp>
      <p:sp>
        <p:nvSpPr>
          <p:cNvPr id="10" name="TextBox 9">
            <a:extLst>
              <a:ext uri="{FF2B5EF4-FFF2-40B4-BE49-F238E27FC236}">
                <a16:creationId xmlns:a16="http://schemas.microsoft.com/office/drawing/2014/main" id="{8776E298-2CA8-447E-BB56-848F311F59B5}"/>
              </a:ext>
            </a:extLst>
          </p:cNvPr>
          <p:cNvSpPr txBox="1"/>
          <p:nvPr/>
        </p:nvSpPr>
        <p:spPr>
          <a:xfrm>
            <a:off x="-18796" y="5814437"/>
            <a:ext cx="1791222" cy="400110"/>
          </a:xfrm>
          <a:prstGeom prst="rect">
            <a:avLst/>
          </a:prstGeom>
          <a:noFill/>
        </p:spPr>
        <p:txBody>
          <a:bodyPr wrap="squar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T Walsheim Regular" panose="020F0502020204030204"/>
                <a:ea typeface="+mn-ea"/>
                <a:cs typeface="+mn-cs"/>
              </a:rPr>
              <a:t>Source: Dallas Business Journal &amp; Dallas Morning News</a:t>
            </a:r>
          </a:p>
        </p:txBody>
      </p:sp>
      <p:pic>
        <p:nvPicPr>
          <p:cNvPr id="4" name="Picture 3">
            <a:extLst>
              <a:ext uri="{FF2B5EF4-FFF2-40B4-BE49-F238E27FC236}">
                <a16:creationId xmlns:a16="http://schemas.microsoft.com/office/drawing/2014/main" id="{83EA0348-40EB-463C-A660-FE4D1B770EB8}"/>
              </a:ext>
            </a:extLst>
          </p:cNvPr>
          <p:cNvPicPr>
            <a:picLocks noChangeAspect="1"/>
          </p:cNvPicPr>
          <p:nvPr/>
        </p:nvPicPr>
        <p:blipFill>
          <a:blip r:embed="rId3"/>
          <a:stretch>
            <a:fillRect/>
          </a:stretch>
        </p:blipFill>
        <p:spPr>
          <a:xfrm>
            <a:off x="2829830" y="592866"/>
            <a:ext cx="6258123" cy="6144824"/>
          </a:xfrm>
          <a:prstGeom prst="rect">
            <a:avLst/>
          </a:prstGeom>
        </p:spPr>
      </p:pic>
    </p:spTree>
    <p:extLst>
      <p:ext uri="{BB962C8B-B14F-4D97-AF65-F5344CB8AC3E}">
        <p14:creationId xmlns:p14="http://schemas.microsoft.com/office/powerpoint/2010/main" val="23926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fld id="{010974C9-39F3-3947-8B5D-BF1F533E6409}" type="slidenum">
              <a:rPr lang="en-US" smtClean="0"/>
              <a:pPr/>
              <a:t>20</a:t>
            </a:fld>
            <a:endParaRPr lang="en-US"/>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7159557" y="557349"/>
            <a:ext cx="4893105" cy="5529942"/>
          </a:xfrm>
        </p:spPr>
        <p:txBody>
          <a:bodyPr anchor="ctr"/>
          <a:lstStyle/>
          <a:p>
            <a:r>
              <a:rPr lang="en-US" sz="2000" dirty="0"/>
              <a:t>In 2021, there were approx. 1,500 total home sales in Jarrell ISD</a:t>
            </a:r>
          </a:p>
          <a:p>
            <a:r>
              <a:rPr lang="en-US" sz="2000" dirty="0"/>
              <a:t>The number of new home sales have increased dramatically over the last 10 years</a:t>
            </a:r>
          </a:p>
          <a:p>
            <a:pPr lvl="0" defTabSz="914400">
              <a:spcAft>
                <a:spcPts val="600"/>
              </a:spcAft>
              <a:defRPr/>
            </a:pPr>
            <a:r>
              <a:rPr lang="en-US" sz="2000" dirty="0">
                <a:solidFill>
                  <a:prstClr val="black"/>
                </a:solidFill>
                <a:latin typeface="Arial" panose="020B0604020202020204" pitchFamily="34" charset="0"/>
                <a:cs typeface="Arial" panose="020B0604020202020204" pitchFamily="34" charset="0"/>
              </a:rPr>
              <a:t>The district has 15 actively building subdivisions with 600 homes under construction</a:t>
            </a:r>
          </a:p>
          <a:p>
            <a:pPr lvl="0" defTabSz="914400">
              <a:spcAft>
                <a:spcPts val="600"/>
              </a:spcAft>
              <a:defRPr/>
            </a:pPr>
            <a:r>
              <a:rPr lang="en-US" sz="2000" dirty="0">
                <a:solidFill>
                  <a:prstClr val="black"/>
                </a:solidFill>
                <a:latin typeface="Arial" panose="020B0604020202020204" pitchFamily="34" charset="0"/>
                <a:cs typeface="Arial" panose="020B0604020202020204" pitchFamily="34" charset="0"/>
              </a:rPr>
              <a:t>Within Jarrell ISD there are 8 future subdivisions and more than 12,000 future lots</a:t>
            </a:r>
          </a:p>
          <a:p>
            <a:pPr lvl="0" defTabSz="914400">
              <a:spcAft>
                <a:spcPts val="600"/>
              </a:spcAft>
              <a:defRPr/>
            </a:pPr>
            <a:r>
              <a:rPr lang="en-US" sz="2000" dirty="0">
                <a:solidFill>
                  <a:prstClr val="black"/>
                </a:solidFill>
                <a:latin typeface="Arial" panose="020B0604020202020204" pitchFamily="34" charset="0"/>
                <a:cs typeface="Arial" panose="020B0604020202020204" pitchFamily="34" charset="0"/>
              </a:rPr>
              <a:t>Of these, groundwork is underway on more than 1,000 lots within 6 subdivisions</a:t>
            </a:r>
            <a:endParaRPr lang="en-US" sz="2000" dirty="0"/>
          </a:p>
          <a:p>
            <a:r>
              <a:rPr lang="en-US" sz="2000" dirty="0"/>
              <a:t>Jarrell ISD can expect to enroll more than 6,600 students by 2026/27 and more than 10,700 by 2031/32</a:t>
            </a:r>
          </a:p>
        </p:txBody>
      </p:sp>
      <p:graphicFrame>
        <p:nvGraphicFramePr>
          <p:cNvPr id="6" name="Chart 5">
            <a:extLst>
              <a:ext uri="{FF2B5EF4-FFF2-40B4-BE49-F238E27FC236}">
                <a16:creationId xmlns:a16="http://schemas.microsoft.com/office/drawing/2014/main" id="{06653B37-1DAF-4EE8-BB15-EC85D7AB70E9}"/>
              </a:ext>
            </a:extLst>
          </p:cNvPr>
          <p:cNvGraphicFramePr>
            <a:graphicFrameLocks/>
          </p:cNvGraphicFramePr>
          <p:nvPr>
            <p:extLst>
              <p:ext uri="{D42A27DB-BD31-4B8C-83A1-F6EECF244321}">
                <p14:modId xmlns:p14="http://schemas.microsoft.com/office/powerpoint/2010/main" val="3142428735"/>
              </p:ext>
            </p:extLst>
          </p:nvPr>
        </p:nvGraphicFramePr>
        <p:xfrm>
          <a:off x="605517" y="949234"/>
          <a:ext cx="6191249" cy="52077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115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5B8FD-CB75-4E74-95BE-7E5289A26846}"/>
              </a:ext>
            </a:extLst>
          </p:cNvPr>
          <p:cNvSpPr>
            <a:spLocks noGrp="1"/>
          </p:cNvSpPr>
          <p:nvPr>
            <p:ph type="sldNum" sz="quarter" idx="10"/>
          </p:nvPr>
        </p:nvSpPr>
        <p:spPr/>
        <p:txBody>
          <a:bodyPr/>
          <a:lstStyle/>
          <a:p>
            <a:fld id="{22B11B4B-EFCE-4094-9006-F8B932C495B7}" type="slidenum">
              <a:rPr lang="en-US" smtClean="0"/>
              <a:t>3</a:t>
            </a:fld>
            <a:endParaRPr lang="en-US" dirty="0"/>
          </a:p>
        </p:txBody>
      </p:sp>
      <p:sp>
        <p:nvSpPr>
          <p:cNvPr id="3" name="Title 2">
            <a:extLst>
              <a:ext uri="{FF2B5EF4-FFF2-40B4-BE49-F238E27FC236}">
                <a16:creationId xmlns:a16="http://schemas.microsoft.com/office/drawing/2014/main" id="{E63BC0EC-BCEA-435A-B625-7E5F3AE9BAF2}"/>
              </a:ext>
            </a:extLst>
          </p:cNvPr>
          <p:cNvSpPr>
            <a:spLocks noGrp="1"/>
          </p:cNvSpPr>
          <p:nvPr>
            <p:ph type="title"/>
          </p:nvPr>
        </p:nvSpPr>
        <p:spPr>
          <a:xfrm>
            <a:off x="814192" y="114574"/>
            <a:ext cx="5942826" cy="457200"/>
          </a:xfrm>
        </p:spPr>
        <p:txBody>
          <a:bodyPr/>
          <a:lstStyle/>
          <a:p>
            <a:r>
              <a:rPr lang="en-US" dirty="0"/>
              <a:t>Local Economic Update- Austin MSA</a:t>
            </a:r>
          </a:p>
        </p:txBody>
      </p:sp>
      <p:sp>
        <p:nvSpPr>
          <p:cNvPr id="13" name="TextBox 12">
            <a:extLst>
              <a:ext uri="{FF2B5EF4-FFF2-40B4-BE49-F238E27FC236}">
                <a16:creationId xmlns:a16="http://schemas.microsoft.com/office/drawing/2014/main" id="{6A5C755F-984F-4BFE-BF4C-D9F71192D7E3}"/>
              </a:ext>
            </a:extLst>
          </p:cNvPr>
          <p:cNvSpPr txBox="1"/>
          <p:nvPr/>
        </p:nvSpPr>
        <p:spPr>
          <a:xfrm>
            <a:off x="1185450" y="721117"/>
            <a:ext cx="4420815" cy="2554545"/>
          </a:xfrm>
          <a:prstGeom prst="rect">
            <a:avLst/>
          </a:prstGeom>
          <a:solidFill>
            <a:srgbClr val="FFFBEE"/>
          </a:solidFill>
        </p:spPr>
        <p:txBody>
          <a:bodyPr wrap="square" rtlCol="0">
            <a:spAutoFit/>
          </a:bodyPr>
          <a:lstStyle/>
          <a:p>
            <a:pPr algn="ctr"/>
            <a:r>
              <a:rPr lang="en-US" sz="1600" dirty="0"/>
              <a:t>Samsung</a:t>
            </a:r>
          </a:p>
          <a:p>
            <a:pPr algn="ctr"/>
            <a:endParaRPr lang="en-US" sz="1600" dirty="0"/>
          </a:p>
          <a:p>
            <a:r>
              <a:rPr lang="en-US" sz="1600" dirty="0"/>
              <a:t>Samsung Electronics Co. Ltd. has officially pledged to invest at least $17 billion into a chipmaking plant in Taylor. The company promises to create at least 2,000 direct jobs, at least 6,500 construction jobs and a 6-million-square-foot factory on roughly 1,200 acres between Taylor and Hutto. The factory will produce the South Korea-based company’s most advanced computer chips yet.</a:t>
            </a:r>
          </a:p>
        </p:txBody>
      </p:sp>
      <p:pic>
        <p:nvPicPr>
          <p:cNvPr id="4" name="Picture 3">
            <a:extLst>
              <a:ext uri="{FF2B5EF4-FFF2-40B4-BE49-F238E27FC236}">
                <a16:creationId xmlns:a16="http://schemas.microsoft.com/office/drawing/2014/main" id="{74614575-6F91-46AC-BA2A-5B74CB0157DF}"/>
              </a:ext>
            </a:extLst>
          </p:cNvPr>
          <p:cNvPicPr>
            <a:picLocks noChangeAspect="1"/>
          </p:cNvPicPr>
          <p:nvPr/>
        </p:nvPicPr>
        <p:blipFill>
          <a:blip r:embed="rId3"/>
          <a:stretch>
            <a:fillRect/>
          </a:stretch>
        </p:blipFill>
        <p:spPr>
          <a:xfrm>
            <a:off x="6995118" y="384296"/>
            <a:ext cx="4588497" cy="3044704"/>
          </a:xfrm>
          <a:prstGeom prst="rect">
            <a:avLst/>
          </a:prstGeom>
        </p:spPr>
      </p:pic>
      <p:pic>
        <p:nvPicPr>
          <p:cNvPr id="5" name="Picture 4">
            <a:extLst>
              <a:ext uri="{FF2B5EF4-FFF2-40B4-BE49-F238E27FC236}">
                <a16:creationId xmlns:a16="http://schemas.microsoft.com/office/drawing/2014/main" id="{B6B532BD-29FD-4DA6-AE47-74FA83093DD0}"/>
              </a:ext>
            </a:extLst>
          </p:cNvPr>
          <p:cNvPicPr>
            <a:picLocks noChangeAspect="1"/>
          </p:cNvPicPr>
          <p:nvPr/>
        </p:nvPicPr>
        <p:blipFill>
          <a:blip r:embed="rId4"/>
          <a:stretch>
            <a:fillRect/>
          </a:stretch>
        </p:blipFill>
        <p:spPr>
          <a:xfrm>
            <a:off x="1225183" y="3693585"/>
            <a:ext cx="4341351" cy="2906145"/>
          </a:xfrm>
          <a:prstGeom prst="rect">
            <a:avLst/>
          </a:prstGeom>
        </p:spPr>
      </p:pic>
      <p:sp>
        <p:nvSpPr>
          <p:cNvPr id="10" name="TextBox 9">
            <a:extLst>
              <a:ext uri="{FF2B5EF4-FFF2-40B4-BE49-F238E27FC236}">
                <a16:creationId xmlns:a16="http://schemas.microsoft.com/office/drawing/2014/main" id="{3CC53437-C926-4F00-9EEC-8EC490BBE038}"/>
              </a:ext>
            </a:extLst>
          </p:cNvPr>
          <p:cNvSpPr txBox="1"/>
          <p:nvPr/>
        </p:nvSpPr>
        <p:spPr>
          <a:xfrm>
            <a:off x="6877545" y="3746273"/>
            <a:ext cx="4420815" cy="2800767"/>
          </a:xfrm>
          <a:prstGeom prst="rect">
            <a:avLst/>
          </a:prstGeom>
          <a:solidFill>
            <a:srgbClr val="FFFBEE"/>
          </a:solidFill>
        </p:spPr>
        <p:txBody>
          <a:bodyPr wrap="square" rtlCol="0">
            <a:spAutoFit/>
          </a:bodyPr>
          <a:lstStyle/>
          <a:p>
            <a:pPr algn="ctr"/>
            <a:r>
              <a:rPr lang="en-US" sz="1600" dirty="0"/>
              <a:t>Tesla</a:t>
            </a:r>
          </a:p>
          <a:p>
            <a:pPr algn="ctr"/>
            <a:endParaRPr lang="en-US" sz="1600" dirty="0"/>
          </a:p>
          <a:p>
            <a:r>
              <a:rPr lang="en-US" sz="1600" dirty="0"/>
              <a:t>Tesla Inc. also relocated its headquarters to the Austin area, where its $1.1 billion electric vehicle manufacturing facility has developed at breakneck speed. Musk's hiring goals also continue to swell from the originally promised 5,000 positions. He recently said that the Austin-area factory will grow to a $10 billion-plus investment "over time" that will create at least 20,000 direct jobs and 100,000 indirect jobs.</a:t>
            </a:r>
          </a:p>
        </p:txBody>
      </p:sp>
    </p:spTree>
    <p:extLst>
      <p:ext uri="{BB962C8B-B14F-4D97-AF65-F5344CB8AC3E}">
        <p14:creationId xmlns:p14="http://schemas.microsoft.com/office/powerpoint/2010/main" val="418540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5B8FD-CB75-4E74-95BE-7E5289A26846}"/>
              </a:ext>
            </a:extLst>
          </p:cNvPr>
          <p:cNvSpPr>
            <a:spLocks noGrp="1"/>
          </p:cNvSpPr>
          <p:nvPr>
            <p:ph type="sldNum" sz="quarter" idx="10"/>
          </p:nvPr>
        </p:nvSpPr>
        <p:spPr/>
        <p:txBody>
          <a:bodyPr/>
          <a:lstStyle/>
          <a:p>
            <a:fld id="{22B11B4B-EFCE-4094-9006-F8B932C495B7}" type="slidenum">
              <a:rPr lang="en-US" smtClean="0"/>
              <a:t>4</a:t>
            </a:fld>
            <a:endParaRPr lang="en-US" dirty="0"/>
          </a:p>
        </p:txBody>
      </p:sp>
      <p:sp>
        <p:nvSpPr>
          <p:cNvPr id="3" name="Title 2">
            <a:extLst>
              <a:ext uri="{FF2B5EF4-FFF2-40B4-BE49-F238E27FC236}">
                <a16:creationId xmlns:a16="http://schemas.microsoft.com/office/drawing/2014/main" id="{E63BC0EC-BCEA-435A-B625-7E5F3AE9BAF2}"/>
              </a:ext>
            </a:extLst>
          </p:cNvPr>
          <p:cNvSpPr>
            <a:spLocks noGrp="1"/>
          </p:cNvSpPr>
          <p:nvPr>
            <p:ph type="title"/>
          </p:nvPr>
        </p:nvSpPr>
        <p:spPr>
          <a:xfrm>
            <a:off x="814192" y="114574"/>
            <a:ext cx="5942826" cy="457200"/>
          </a:xfrm>
        </p:spPr>
        <p:txBody>
          <a:bodyPr/>
          <a:lstStyle/>
          <a:p>
            <a:r>
              <a:rPr lang="en-US" dirty="0"/>
              <a:t>Local Economic Update- Austin MSA</a:t>
            </a:r>
          </a:p>
        </p:txBody>
      </p:sp>
      <p:sp>
        <p:nvSpPr>
          <p:cNvPr id="13" name="TextBox 12">
            <a:extLst>
              <a:ext uri="{FF2B5EF4-FFF2-40B4-BE49-F238E27FC236}">
                <a16:creationId xmlns:a16="http://schemas.microsoft.com/office/drawing/2014/main" id="{6A5C755F-984F-4BFE-BF4C-D9F71192D7E3}"/>
              </a:ext>
            </a:extLst>
          </p:cNvPr>
          <p:cNvSpPr txBox="1"/>
          <p:nvPr/>
        </p:nvSpPr>
        <p:spPr>
          <a:xfrm>
            <a:off x="334026" y="933540"/>
            <a:ext cx="5497453" cy="1569660"/>
          </a:xfrm>
          <a:prstGeom prst="rect">
            <a:avLst/>
          </a:prstGeom>
          <a:solidFill>
            <a:srgbClr val="FFFBEE"/>
          </a:solidFill>
        </p:spPr>
        <p:txBody>
          <a:bodyPr wrap="square" rtlCol="0">
            <a:spAutoFit/>
          </a:bodyPr>
          <a:lstStyle/>
          <a:p>
            <a:pPr algn="ctr"/>
            <a:r>
              <a:rPr lang="en-US" sz="1600" dirty="0"/>
              <a:t>Shop LC</a:t>
            </a:r>
          </a:p>
          <a:p>
            <a:pPr algn="ctr"/>
            <a:endParaRPr lang="en-US" sz="1600" dirty="0"/>
          </a:p>
          <a:p>
            <a:r>
              <a:rPr lang="en-US" sz="1600" dirty="0"/>
              <a:t>Shop LC announced the relocation of its national headquarters to Cedar Park. The television network and online retailer plans to create more than 1,000 new jobs and $50 million in capital investment with the move.</a:t>
            </a:r>
          </a:p>
        </p:txBody>
      </p:sp>
      <p:sp>
        <p:nvSpPr>
          <p:cNvPr id="10" name="TextBox 9">
            <a:extLst>
              <a:ext uri="{FF2B5EF4-FFF2-40B4-BE49-F238E27FC236}">
                <a16:creationId xmlns:a16="http://schemas.microsoft.com/office/drawing/2014/main" id="{3CC53437-C926-4F00-9EEC-8EC490BBE038}"/>
              </a:ext>
            </a:extLst>
          </p:cNvPr>
          <p:cNvSpPr txBox="1"/>
          <p:nvPr/>
        </p:nvSpPr>
        <p:spPr>
          <a:xfrm>
            <a:off x="2902129" y="3014793"/>
            <a:ext cx="4420815" cy="1569660"/>
          </a:xfrm>
          <a:prstGeom prst="rect">
            <a:avLst/>
          </a:prstGeom>
          <a:solidFill>
            <a:srgbClr val="FFFBEE"/>
          </a:solidFill>
        </p:spPr>
        <p:txBody>
          <a:bodyPr wrap="square" rtlCol="0">
            <a:spAutoFit/>
          </a:bodyPr>
          <a:lstStyle/>
          <a:p>
            <a:pPr algn="ctr"/>
            <a:r>
              <a:rPr lang="en-US" sz="1600" dirty="0"/>
              <a:t>Green Dot</a:t>
            </a:r>
          </a:p>
          <a:p>
            <a:pPr algn="ctr"/>
            <a:endParaRPr lang="en-US" sz="1600" dirty="0"/>
          </a:p>
          <a:p>
            <a:r>
              <a:rPr lang="en-US" sz="1600" dirty="0"/>
              <a:t>Green Dot is a fintech company that was formerly based in California. The company recently announced that they are moving their headquarters to Austin.</a:t>
            </a:r>
          </a:p>
        </p:txBody>
      </p:sp>
      <p:pic>
        <p:nvPicPr>
          <p:cNvPr id="6" name="Picture 5">
            <a:extLst>
              <a:ext uri="{FF2B5EF4-FFF2-40B4-BE49-F238E27FC236}">
                <a16:creationId xmlns:a16="http://schemas.microsoft.com/office/drawing/2014/main" id="{ABCBF72A-3227-425E-900C-86F2E6E02627}"/>
              </a:ext>
            </a:extLst>
          </p:cNvPr>
          <p:cNvPicPr>
            <a:picLocks noChangeAspect="1"/>
          </p:cNvPicPr>
          <p:nvPr/>
        </p:nvPicPr>
        <p:blipFill>
          <a:blip r:embed="rId3"/>
          <a:stretch>
            <a:fillRect/>
          </a:stretch>
        </p:blipFill>
        <p:spPr>
          <a:xfrm>
            <a:off x="5831479" y="890767"/>
            <a:ext cx="2718511" cy="1805032"/>
          </a:xfrm>
          <a:prstGeom prst="rect">
            <a:avLst/>
          </a:prstGeom>
        </p:spPr>
      </p:pic>
      <p:pic>
        <p:nvPicPr>
          <p:cNvPr id="1026" name="Picture 2" descr="Green Dot Corporation - Wikipedia">
            <a:extLst>
              <a:ext uri="{FF2B5EF4-FFF2-40B4-BE49-F238E27FC236}">
                <a16:creationId xmlns:a16="http://schemas.microsoft.com/office/drawing/2014/main" id="{EDB08E48-3610-40D6-B02B-C14FB6B56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0" y="2891682"/>
            <a:ext cx="1815882" cy="1815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1A3EE5-79BF-4655-9FC6-9275CD37419F}"/>
              </a:ext>
            </a:extLst>
          </p:cNvPr>
          <p:cNvSpPr txBox="1"/>
          <p:nvPr/>
        </p:nvSpPr>
        <p:spPr>
          <a:xfrm>
            <a:off x="7042869" y="4776276"/>
            <a:ext cx="4420815" cy="1569660"/>
          </a:xfrm>
          <a:prstGeom prst="rect">
            <a:avLst/>
          </a:prstGeom>
          <a:solidFill>
            <a:srgbClr val="FFFBEE"/>
          </a:solidFill>
        </p:spPr>
        <p:txBody>
          <a:bodyPr wrap="square" rtlCol="0">
            <a:spAutoFit/>
          </a:bodyPr>
          <a:lstStyle/>
          <a:p>
            <a:pPr algn="ctr"/>
            <a:r>
              <a:rPr lang="en-US" sz="1600" dirty="0" err="1"/>
              <a:t>GovOS</a:t>
            </a:r>
            <a:endParaRPr lang="en-US" sz="1600" dirty="0"/>
          </a:p>
          <a:p>
            <a:pPr algn="ctr"/>
            <a:endParaRPr lang="en-US" sz="1600" dirty="0"/>
          </a:p>
          <a:p>
            <a:r>
              <a:rPr lang="en-US" sz="1600" dirty="0"/>
              <a:t>Digital document management company, </a:t>
            </a:r>
            <a:r>
              <a:rPr lang="en-US" sz="1600" dirty="0" err="1"/>
              <a:t>GovOS</a:t>
            </a:r>
            <a:r>
              <a:rPr lang="en-US" sz="1600" dirty="0"/>
              <a:t> Inc, moved their headquarters to Austin. The company plans to build a team of 100 new employees by the end of the year.</a:t>
            </a:r>
          </a:p>
        </p:txBody>
      </p:sp>
      <p:pic>
        <p:nvPicPr>
          <p:cNvPr id="1028" name="Picture 4" descr="Introducing GovOS, a New Company from Kofile - GovOS">
            <a:extLst>
              <a:ext uri="{FF2B5EF4-FFF2-40B4-BE49-F238E27FC236}">
                <a16:creationId xmlns:a16="http://schemas.microsoft.com/office/drawing/2014/main" id="{94BD8B1A-32E1-465F-8A27-8F74D4ADE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543" y="5187456"/>
            <a:ext cx="3800475"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7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8703-9A2E-4928-9C4B-A8408ED18BCE}"/>
              </a:ext>
            </a:extLst>
          </p:cNvPr>
          <p:cNvSpPr>
            <a:spLocks noGrp="1"/>
          </p:cNvSpPr>
          <p:nvPr>
            <p:ph type="title"/>
          </p:nvPr>
        </p:nvSpPr>
        <p:spPr/>
        <p:txBody>
          <a:bodyPr/>
          <a:lstStyle/>
          <a:p>
            <a:r>
              <a:rPr lang="en-US" dirty="0"/>
              <a:t>	</a:t>
            </a:r>
            <a:r>
              <a:rPr lang="en-US" sz="2800" dirty="0"/>
              <a:t>Jarrell ISD Housing Market Analysis</a:t>
            </a:r>
            <a:endParaRPr lang="en-US" dirty="0"/>
          </a:p>
        </p:txBody>
      </p:sp>
      <p:sp>
        <p:nvSpPr>
          <p:cNvPr id="4" name="Title 1">
            <a:extLst>
              <a:ext uri="{FF2B5EF4-FFF2-40B4-BE49-F238E27FC236}">
                <a16:creationId xmlns:a16="http://schemas.microsoft.com/office/drawing/2014/main" id="{D3FE0FB5-099C-4EB1-BD35-E05C64B3D0DF}"/>
              </a:ext>
            </a:extLst>
          </p:cNvPr>
          <p:cNvSpPr txBox="1">
            <a:spLocks/>
          </p:cNvSpPr>
          <p:nvPr/>
        </p:nvSpPr>
        <p:spPr>
          <a:xfrm>
            <a:off x="842171" y="510432"/>
            <a:ext cx="7713174" cy="420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Home Sales by Transaction Type, 2010 – 2021</a:t>
            </a:r>
          </a:p>
        </p:txBody>
      </p:sp>
      <p:sp>
        <p:nvSpPr>
          <p:cNvPr id="5" name="TextBox 4">
            <a:extLst>
              <a:ext uri="{FF2B5EF4-FFF2-40B4-BE49-F238E27FC236}">
                <a16:creationId xmlns:a16="http://schemas.microsoft.com/office/drawing/2014/main" id="{DC6BBBD7-CBA4-4670-8C5F-176721C3ECD3}"/>
              </a:ext>
            </a:extLst>
          </p:cNvPr>
          <p:cNvSpPr txBox="1"/>
          <p:nvPr/>
        </p:nvSpPr>
        <p:spPr>
          <a:xfrm>
            <a:off x="1249430" y="6603339"/>
            <a:ext cx="40386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Metrostudy &amp; Tarrant County Deed Transactions</a:t>
            </a:r>
          </a:p>
        </p:txBody>
      </p:sp>
      <p:sp>
        <p:nvSpPr>
          <p:cNvPr id="7" name="Slide Number Placeholder 6">
            <a:extLst>
              <a:ext uri="{FF2B5EF4-FFF2-40B4-BE49-F238E27FC236}">
                <a16:creationId xmlns:a16="http://schemas.microsoft.com/office/drawing/2014/main" id="{BF00485D-3E0F-40A6-ADBA-3FD02CB0C2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A062B7A4-5B2A-4148-B718-BC914277B4E7}"/>
              </a:ext>
            </a:extLst>
          </p:cNvPr>
          <p:cNvSpPr txBox="1">
            <a:spLocks/>
          </p:cNvSpPr>
          <p:nvPr/>
        </p:nvSpPr>
        <p:spPr>
          <a:xfrm>
            <a:off x="2135267" y="5838198"/>
            <a:ext cx="7921466" cy="600164"/>
          </a:xfrm>
          <a:prstGeom prst="rect">
            <a:avLst/>
          </a:prstGeom>
        </p:spPr>
        <p:txBody>
          <a:bodyPr wrap="square">
            <a:spAutoFit/>
          </a:bodyPr>
          <a:lstStyle>
            <a:lvl1pPr marL="0" indent="0" algn="l"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2021, there were approx. </a:t>
            </a:r>
            <a:r>
              <a:rPr lang="en-US" sz="1400" dirty="0">
                <a:solidFill>
                  <a:prstClr val="black"/>
                </a:solidFill>
                <a:latin typeface="Arial" panose="020B0604020202020204" pitchFamily="34" charset="0"/>
                <a:cs typeface="Arial" panose="020B0604020202020204" pitchFamily="34" charset="0"/>
              </a:rPr>
              <a:t>1,500</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total home sales in Jarrell ISD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number of new home sales have increased dramatically over the last 10 years</a:t>
            </a:r>
          </a:p>
        </p:txBody>
      </p:sp>
      <p:graphicFrame>
        <p:nvGraphicFramePr>
          <p:cNvPr id="12" name="Chart 11">
            <a:extLst>
              <a:ext uri="{FF2B5EF4-FFF2-40B4-BE49-F238E27FC236}">
                <a16:creationId xmlns:a16="http://schemas.microsoft.com/office/drawing/2014/main" id="{7C187800-F676-4502-8710-A1A44391A96A}"/>
              </a:ext>
            </a:extLst>
          </p:cNvPr>
          <p:cNvGraphicFramePr>
            <a:graphicFrameLocks/>
          </p:cNvGraphicFramePr>
          <p:nvPr>
            <p:extLst>
              <p:ext uri="{D42A27DB-BD31-4B8C-83A1-F6EECF244321}">
                <p14:modId xmlns:p14="http://schemas.microsoft.com/office/powerpoint/2010/main" val="992092961"/>
              </p:ext>
            </p:extLst>
          </p:nvPr>
        </p:nvGraphicFramePr>
        <p:xfrm>
          <a:off x="593387" y="931239"/>
          <a:ext cx="10826885" cy="4906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739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8703-9A2E-4928-9C4B-A8408ED18BCE}"/>
              </a:ext>
            </a:extLst>
          </p:cNvPr>
          <p:cNvSpPr>
            <a:spLocks noGrp="1"/>
          </p:cNvSpPr>
          <p:nvPr>
            <p:ph type="title"/>
          </p:nvPr>
        </p:nvSpPr>
        <p:spPr/>
        <p:txBody>
          <a:bodyPr/>
          <a:lstStyle/>
          <a:p>
            <a:r>
              <a:rPr lang="en-US" sz="4400" dirty="0"/>
              <a:t>	</a:t>
            </a:r>
            <a:r>
              <a:rPr lang="en-US" sz="2800" dirty="0"/>
              <a:t>Jarrell ISD Housing Market Analysis</a:t>
            </a:r>
            <a:endParaRPr lang="en-US" sz="4400" dirty="0"/>
          </a:p>
        </p:txBody>
      </p:sp>
      <p:sp>
        <p:nvSpPr>
          <p:cNvPr id="4" name="Title 1">
            <a:extLst>
              <a:ext uri="{FF2B5EF4-FFF2-40B4-BE49-F238E27FC236}">
                <a16:creationId xmlns:a16="http://schemas.microsoft.com/office/drawing/2014/main" id="{D3FE0FB5-099C-4EB1-BD35-E05C64B3D0DF}"/>
              </a:ext>
            </a:extLst>
          </p:cNvPr>
          <p:cNvSpPr txBox="1">
            <a:spLocks/>
          </p:cNvSpPr>
          <p:nvPr/>
        </p:nvSpPr>
        <p:spPr>
          <a:xfrm>
            <a:off x="802176" y="519224"/>
            <a:ext cx="7713174" cy="420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Average New vs. Existing Home Sale Price, 2010 – 2021</a:t>
            </a:r>
          </a:p>
        </p:txBody>
      </p:sp>
      <p:sp>
        <p:nvSpPr>
          <p:cNvPr id="7" name="Slide Number Placeholder 6">
            <a:extLst>
              <a:ext uri="{FF2B5EF4-FFF2-40B4-BE49-F238E27FC236}">
                <a16:creationId xmlns:a16="http://schemas.microsoft.com/office/drawing/2014/main" id="{BF00485D-3E0F-40A6-ADBA-3FD02CB0C2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9BFF1AD4-BA09-4BD7-BFA9-88F91F113644}"/>
              </a:ext>
            </a:extLst>
          </p:cNvPr>
          <p:cNvSpPr txBox="1">
            <a:spLocks/>
          </p:cNvSpPr>
          <p:nvPr/>
        </p:nvSpPr>
        <p:spPr>
          <a:xfrm>
            <a:off x="8046947" y="4843923"/>
            <a:ext cx="3629395" cy="1461939"/>
          </a:xfrm>
          <a:prstGeom prst="rect">
            <a:avLst/>
          </a:prstGeom>
        </p:spPr>
        <p:txBody>
          <a:bodyPr wrap="square">
            <a:spAutoFit/>
          </a:bodyPr>
          <a:lstStyle>
            <a:lvl1pPr marL="0" indent="0" algn="l"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2010, the average new home price in </a:t>
            </a:r>
            <a:r>
              <a:rPr lang="en-US" sz="1400" dirty="0">
                <a:solidFill>
                  <a:prstClr val="black"/>
                </a:solidFill>
                <a:latin typeface="Arial" panose="020B0604020202020204" pitchFamily="34" charset="0"/>
                <a:cs typeface="Arial" panose="020B0604020202020204" pitchFamily="34" charset="0"/>
              </a:rPr>
              <a:t>Jarrell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ISD has increased by $</a:t>
            </a:r>
            <a:r>
              <a:rPr lang="en-US" sz="1400" dirty="0">
                <a:solidFill>
                  <a:prstClr val="black"/>
                </a:solidFill>
                <a:latin typeface="Arial" panose="020B0604020202020204" pitchFamily="34" charset="0"/>
                <a:cs typeface="Arial" panose="020B0604020202020204" pitchFamily="34" charset="0"/>
              </a:rPr>
              <a:t>81,431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a:t>
            </a:r>
            <a:r>
              <a:rPr lang="en-US" sz="1400" dirty="0">
                <a:solidFill>
                  <a:prstClr val="black"/>
                </a:solidFill>
                <a:latin typeface="Arial" panose="020B0604020202020204" pitchFamily="34" charset="0"/>
                <a:cs typeface="Arial" panose="020B0604020202020204" pitchFamily="34" charset="0"/>
              </a:rPr>
              <a:t>46.2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average existing home price within the district has increased by </a:t>
            </a:r>
            <a:r>
              <a:rPr lang="en-US" sz="1400" dirty="0">
                <a:solidFill>
                  <a:prstClr val="black"/>
                </a:solidFill>
                <a:latin typeface="Arial" panose="020B0604020202020204" pitchFamily="34" charset="0"/>
                <a:cs typeface="Arial" panose="020B0604020202020204" pitchFamily="34" charset="0"/>
              </a:rPr>
              <a:t>105.3</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roughly $</a:t>
            </a:r>
            <a:r>
              <a:rPr lang="en-US" sz="1400" dirty="0">
                <a:solidFill>
                  <a:prstClr val="black"/>
                </a:solidFill>
                <a:latin typeface="Arial" panose="020B0604020202020204" pitchFamily="34" charset="0"/>
                <a:cs typeface="Arial" panose="020B0604020202020204" pitchFamily="34" charset="0"/>
              </a:rPr>
              <a:t>156,113</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since 2010</a:t>
            </a:r>
          </a:p>
        </p:txBody>
      </p:sp>
      <p:graphicFrame>
        <p:nvGraphicFramePr>
          <p:cNvPr id="11" name="Table 10">
            <a:extLst>
              <a:ext uri="{FF2B5EF4-FFF2-40B4-BE49-F238E27FC236}">
                <a16:creationId xmlns:a16="http://schemas.microsoft.com/office/drawing/2014/main" id="{155A27BB-85FB-4F93-8777-E8314355EBE7}"/>
              </a:ext>
            </a:extLst>
          </p:cNvPr>
          <p:cNvGraphicFramePr>
            <a:graphicFrameLocks noGrp="1"/>
          </p:cNvGraphicFramePr>
          <p:nvPr>
            <p:extLst>
              <p:ext uri="{D42A27DB-BD31-4B8C-83A1-F6EECF244321}">
                <p14:modId xmlns:p14="http://schemas.microsoft.com/office/powerpoint/2010/main" val="1842524046"/>
              </p:ext>
            </p:extLst>
          </p:nvPr>
        </p:nvGraphicFramePr>
        <p:xfrm>
          <a:off x="8046947" y="954396"/>
          <a:ext cx="3629396" cy="3835092"/>
        </p:xfrm>
        <a:graphic>
          <a:graphicData uri="http://schemas.openxmlformats.org/drawingml/2006/table">
            <a:tbl>
              <a:tblPr/>
              <a:tblGrid>
                <a:gridCol w="956485">
                  <a:extLst>
                    <a:ext uri="{9D8B030D-6E8A-4147-A177-3AD203B41FA5}">
                      <a16:colId xmlns:a16="http://schemas.microsoft.com/office/drawing/2014/main" val="1246203702"/>
                    </a:ext>
                  </a:extLst>
                </a:gridCol>
                <a:gridCol w="1301171">
                  <a:extLst>
                    <a:ext uri="{9D8B030D-6E8A-4147-A177-3AD203B41FA5}">
                      <a16:colId xmlns:a16="http://schemas.microsoft.com/office/drawing/2014/main" val="3134447775"/>
                    </a:ext>
                  </a:extLst>
                </a:gridCol>
                <a:gridCol w="1371740">
                  <a:extLst>
                    <a:ext uri="{9D8B030D-6E8A-4147-A177-3AD203B41FA5}">
                      <a16:colId xmlns:a16="http://schemas.microsoft.com/office/drawing/2014/main" val="3965258798"/>
                    </a:ext>
                  </a:extLst>
                </a:gridCol>
              </a:tblGrid>
              <a:tr h="50264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CD5C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Calibri" panose="020F0502020204030204" pitchFamily="34" charset="0"/>
                        </a:rPr>
                        <a:t>Avg New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CD5C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Calibri" panose="020F0502020204030204" pitchFamily="34" charset="0"/>
                        </a:rPr>
                        <a:t>Avg Existing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CD5C0"/>
                    </a:solidFill>
                  </a:tcPr>
                </a:tc>
                <a:extLst>
                  <a:ext uri="{0D108BD9-81ED-4DB2-BD59-A6C34878D82A}">
                    <a16:rowId xmlns:a16="http://schemas.microsoft.com/office/drawing/2014/main" val="3545269005"/>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Calibri" panose="020F0502020204030204" pitchFamily="34"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$176,203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$148,206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674131"/>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Calibri" panose="020F0502020204030204" pitchFamily="34" charset="0"/>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$201,547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$170,897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905941"/>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$162,264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$178,128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7407335"/>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$166,792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$178,718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5271674"/>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$181,398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$197,676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2499250"/>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$192,883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$192,272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3257799"/>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$199,152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$212,268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5626900"/>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$208,578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$215,709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6358301"/>
                  </a:ext>
                </a:extLst>
              </a:tr>
              <a:tr h="2777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$251,055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$239,558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1048069"/>
                  </a:ext>
                </a:extLst>
              </a:tr>
              <a:tr h="277704">
                <a:tc>
                  <a:txBody>
                    <a:bodyPr/>
                    <a:lstStyle/>
                    <a:p>
                      <a:pPr algn="ctr" fontAlgn="b"/>
                      <a:r>
                        <a:rPr lang="en-US" sz="1400" b="0" i="0" u="none" strike="noStrike" dirty="0">
                          <a:solidFill>
                            <a:srgbClr val="000000"/>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$234,325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$246,839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7638942"/>
                  </a:ext>
                </a:extLst>
              </a:tr>
              <a:tr h="277704">
                <a:tc>
                  <a:txBody>
                    <a:bodyPr/>
                    <a:lstStyle/>
                    <a:p>
                      <a:pPr algn="ctr" fontAlgn="b"/>
                      <a:r>
                        <a:rPr lang="en-US" sz="1400" b="0" i="0" u="none" strike="noStrike" dirty="0">
                          <a:solidFill>
                            <a:srgbClr val="000000"/>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$235,052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$249,976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4897396"/>
                  </a:ext>
                </a:extLst>
              </a:tr>
              <a:tr h="277704">
                <a:tc>
                  <a:txBody>
                    <a:bodyPr/>
                    <a:lstStyle/>
                    <a:p>
                      <a:pPr algn="ctr" fontAlgn="b"/>
                      <a:r>
                        <a:rPr lang="en-US" sz="1400" b="0" i="0" u="none" strike="noStrike" dirty="0">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$257,634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$304,319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4411879"/>
                  </a:ext>
                </a:extLst>
              </a:tr>
            </a:tbl>
          </a:graphicData>
        </a:graphic>
      </p:graphicFrame>
      <p:graphicFrame>
        <p:nvGraphicFramePr>
          <p:cNvPr id="12" name="Chart 11">
            <a:extLst>
              <a:ext uri="{FF2B5EF4-FFF2-40B4-BE49-F238E27FC236}">
                <a16:creationId xmlns:a16="http://schemas.microsoft.com/office/drawing/2014/main" id="{2671BBE9-F3BD-442B-BF4D-DB292D3D6F10}"/>
              </a:ext>
            </a:extLst>
          </p:cNvPr>
          <p:cNvGraphicFramePr>
            <a:graphicFrameLocks/>
          </p:cNvGraphicFramePr>
          <p:nvPr>
            <p:extLst>
              <p:ext uri="{D42A27DB-BD31-4B8C-83A1-F6EECF244321}">
                <p14:modId xmlns:p14="http://schemas.microsoft.com/office/powerpoint/2010/main" val="1757602358"/>
              </p:ext>
            </p:extLst>
          </p:nvPr>
        </p:nvGraphicFramePr>
        <p:xfrm>
          <a:off x="171855" y="954396"/>
          <a:ext cx="7619999" cy="5281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574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7</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98440" y="65143"/>
            <a:ext cx="6857107" cy="914400"/>
          </a:xfrm>
          <a:prstGeom prst="rect">
            <a:avLst/>
          </a:prstGeom>
        </p:spPr>
        <p:txBody>
          <a:bodyPr/>
          <a:lstStyle/>
          <a:p>
            <a:r>
              <a:rPr lang="en-US" sz="2800" dirty="0"/>
              <a:t>Austin New Home Ranking Report</a:t>
            </a:r>
            <a:br>
              <a:rPr lang="en-US" sz="2800" dirty="0"/>
            </a:br>
            <a:r>
              <a:rPr lang="en-US" sz="1800" dirty="0"/>
              <a:t>ISD Ranked by Annual Closings – 4Q21</a:t>
            </a:r>
            <a:endParaRPr lang="en-US" sz="2800" dirty="0"/>
          </a:p>
        </p:txBody>
      </p:sp>
      <p:sp>
        <p:nvSpPr>
          <p:cNvPr id="23" name="TextBox 22">
            <a:extLst>
              <a:ext uri="{FF2B5EF4-FFF2-40B4-BE49-F238E27FC236}">
                <a16:creationId xmlns:a16="http://schemas.microsoft.com/office/drawing/2014/main" id="{5AE91B68-B5E6-4C58-AE45-F92B53ECDBD7}"/>
              </a:ext>
            </a:extLst>
          </p:cNvPr>
          <p:cNvSpPr txBox="1"/>
          <p:nvPr/>
        </p:nvSpPr>
        <p:spPr>
          <a:xfrm>
            <a:off x="3885911" y="6345936"/>
            <a:ext cx="4495800" cy="400110"/>
          </a:xfrm>
          <a:prstGeom prst="rect">
            <a:avLst/>
          </a:prstGeom>
          <a:noFill/>
        </p:spPr>
        <p:txBody>
          <a:bodyPr wrap="square" rtlCol="0">
            <a:spAutoFit/>
          </a:bodyPr>
          <a:lstStyle/>
          <a:p>
            <a:pPr algn="ctr" defTabSz="914400"/>
            <a:r>
              <a:rPr lang="en-US" sz="1000" dirty="0">
                <a:solidFill>
                  <a:prstClr val="black"/>
                </a:solidFill>
                <a:latin typeface="Arial" panose="020B0604020202020204" pitchFamily="34" charset="0"/>
                <a:cs typeface="Arial" panose="020B0604020202020204" pitchFamily="34" charset="0"/>
              </a:rPr>
              <a:t>* Based on additional </a:t>
            </a:r>
            <a:r>
              <a:rPr lang="en-US" sz="1000" dirty="0" err="1">
                <a:solidFill>
                  <a:prstClr val="black"/>
                </a:solidFill>
                <a:latin typeface="Arial" panose="020B0604020202020204" pitchFamily="34" charset="0"/>
                <a:cs typeface="Arial" panose="020B0604020202020204" pitchFamily="34" charset="0"/>
              </a:rPr>
              <a:t>Zonda</a:t>
            </a:r>
            <a:r>
              <a:rPr lang="en-US" sz="1000" dirty="0">
                <a:solidFill>
                  <a:prstClr val="black"/>
                </a:solidFill>
                <a:latin typeface="Arial" panose="020B0604020202020204" pitchFamily="34" charset="0"/>
                <a:cs typeface="Arial" panose="020B0604020202020204" pitchFamily="34" charset="0"/>
              </a:rPr>
              <a:t> Education housing research</a:t>
            </a:r>
          </a:p>
          <a:p>
            <a:pPr algn="ctr" defTabSz="914400"/>
            <a:r>
              <a:rPr lang="en-US" sz="1000" dirty="0">
                <a:solidFill>
                  <a:prstClr val="black"/>
                </a:solidFill>
                <a:latin typeface="Arial" panose="020B0604020202020204" pitchFamily="34" charset="0"/>
                <a:cs typeface="Arial" panose="020B0604020202020204" pitchFamily="34" charset="0"/>
              </a:rPr>
              <a:t>**Includes Age-Restricted subdivisions</a:t>
            </a:r>
          </a:p>
        </p:txBody>
      </p:sp>
      <p:graphicFrame>
        <p:nvGraphicFramePr>
          <p:cNvPr id="4" name="Table 3">
            <a:extLst>
              <a:ext uri="{FF2B5EF4-FFF2-40B4-BE49-F238E27FC236}">
                <a16:creationId xmlns:a16="http://schemas.microsoft.com/office/drawing/2014/main" id="{60C2EDD1-E98F-4097-A2C9-660BFB282385}"/>
              </a:ext>
            </a:extLst>
          </p:cNvPr>
          <p:cNvGraphicFramePr>
            <a:graphicFrameLocks noGrp="1"/>
          </p:cNvGraphicFramePr>
          <p:nvPr>
            <p:extLst>
              <p:ext uri="{D42A27DB-BD31-4B8C-83A1-F6EECF244321}">
                <p14:modId xmlns:p14="http://schemas.microsoft.com/office/powerpoint/2010/main" val="2886121080"/>
              </p:ext>
            </p:extLst>
          </p:nvPr>
        </p:nvGraphicFramePr>
        <p:xfrm>
          <a:off x="1701224" y="866394"/>
          <a:ext cx="8865175" cy="5471613"/>
        </p:xfrm>
        <a:graphic>
          <a:graphicData uri="http://schemas.openxmlformats.org/drawingml/2006/table">
            <a:tbl>
              <a:tblPr/>
              <a:tblGrid>
                <a:gridCol w="538863">
                  <a:extLst>
                    <a:ext uri="{9D8B030D-6E8A-4147-A177-3AD203B41FA5}">
                      <a16:colId xmlns:a16="http://schemas.microsoft.com/office/drawing/2014/main" val="2881452702"/>
                    </a:ext>
                  </a:extLst>
                </a:gridCol>
                <a:gridCol w="2190220">
                  <a:extLst>
                    <a:ext uri="{9D8B030D-6E8A-4147-A177-3AD203B41FA5}">
                      <a16:colId xmlns:a16="http://schemas.microsoft.com/office/drawing/2014/main" val="2745972499"/>
                    </a:ext>
                  </a:extLst>
                </a:gridCol>
                <a:gridCol w="1338467">
                  <a:extLst>
                    <a:ext uri="{9D8B030D-6E8A-4147-A177-3AD203B41FA5}">
                      <a16:colId xmlns:a16="http://schemas.microsoft.com/office/drawing/2014/main" val="2482727052"/>
                    </a:ext>
                  </a:extLst>
                </a:gridCol>
                <a:gridCol w="1703506">
                  <a:extLst>
                    <a:ext uri="{9D8B030D-6E8A-4147-A177-3AD203B41FA5}">
                      <a16:colId xmlns:a16="http://schemas.microsoft.com/office/drawing/2014/main" val="3764050054"/>
                    </a:ext>
                  </a:extLst>
                </a:gridCol>
                <a:gridCol w="1077727">
                  <a:extLst>
                    <a:ext uri="{9D8B030D-6E8A-4147-A177-3AD203B41FA5}">
                      <a16:colId xmlns:a16="http://schemas.microsoft.com/office/drawing/2014/main" val="4028684699"/>
                    </a:ext>
                  </a:extLst>
                </a:gridCol>
                <a:gridCol w="1008196">
                  <a:extLst>
                    <a:ext uri="{9D8B030D-6E8A-4147-A177-3AD203B41FA5}">
                      <a16:colId xmlns:a16="http://schemas.microsoft.com/office/drawing/2014/main" val="555484734"/>
                    </a:ext>
                  </a:extLst>
                </a:gridCol>
                <a:gridCol w="1008196">
                  <a:extLst>
                    <a:ext uri="{9D8B030D-6E8A-4147-A177-3AD203B41FA5}">
                      <a16:colId xmlns:a16="http://schemas.microsoft.com/office/drawing/2014/main" val="1492128546"/>
                    </a:ext>
                  </a:extLst>
                </a:gridCol>
              </a:tblGrid>
              <a:tr h="260553">
                <a:tc>
                  <a:txBody>
                    <a:bodyPr/>
                    <a:lstStyle/>
                    <a:p>
                      <a:pPr algn="ctr" fontAlgn="b"/>
                      <a:r>
                        <a:rPr lang="en-US" sz="1600" b="1" i="0" u="none" strike="noStrike">
                          <a:solidFill>
                            <a:srgbClr val="000000"/>
                          </a:solidFill>
                          <a:effectLst/>
                          <a:latin typeface="Calibri" panose="020F0502020204030204" pitchFamily="34" charset="0"/>
                        </a:rPr>
                        <a:t>Rank</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District Name</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Starts</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Closings</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Inventory</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VDL</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Future</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42384349"/>
                  </a:ext>
                </a:extLst>
              </a:tr>
              <a:tr h="260553">
                <a:tc>
                  <a:txBody>
                    <a:bodyPr/>
                    <a:lstStyle/>
                    <a:p>
                      <a:pPr algn="ctr" fontAlgn="b"/>
                      <a:r>
                        <a:rPr lang="en-US" sz="1500" b="0" i="0" u="none" strike="noStrike" dirty="0">
                          <a:solidFill>
                            <a:srgbClr val="000000"/>
                          </a:solidFill>
                          <a:effectLst/>
                          <a:latin typeface="Calibri" panose="020F0502020204030204" pitchFamily="34" charset="0"/>
                        </a:rPr>
                        <a:t>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Leander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3,054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2,500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1,973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2,753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7,650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8081597"/>
                  </a:ext>
                </a:extLst>
              </a:tr>
              <a:tr h="260553">
                <a:tc>
                  <a:txBody>
                    <a:bodyPr/>
                    <a:lstStyle/>
                    <a:p>
                      <a:pPr algn="ctr" fontAlgn="b"/>
                      <a:r>
                        <a:rPr lang="en-US" sz="1500" b="0" i="0" u="none" strike="noStrike">
                          <a:solidFill>
                            <a:srgbClr val="000000"/>
                          </a:solidFill>
                          <a:effectLst/>
                          <a:latin typeface="Calibri" panose="020F0502020204030204" pitchFamily="34" charset="0"/>
                        </a:rPr>
                        <a:t>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panose="020F0502020204030204" pitchFamily="34" charset="0"/>
                        </a:rPr>
                        <a:t>Georgetown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2,937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2,383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1,788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4,133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17,164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8949152"/>
                  </a:ext>
                </a:extLst>
              </a:tr>
              <a:tr h="260553">
                <a:tc>
                  <a:txBody>
                    <a:bodyPr/>
                    <a:lstStyle/>
                    <a:p>
                      <a:pPr algn="ctr" fontAlgn="b"/>
                      <a:r>
                        <a:rPr lang="en-US" sz="1500" b="0" i="0" u="none" strike="noStrike">
                          <a:solidFill>
                            <a:srgbClr val="000000"/>
                          </a:solidFill>
                          <a:effectLst/>
                          <a:latin typeface="Calibri" panose="020F0502020204030204" pitchFamily="34" charset="0"/>
                        </a:rPr>
                        <a:t>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panose="020F0502020204030204" pitchFamily="34" charset="0"/>
                        </a:rPr>
                        <a:t>Hays CISD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3,296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2,153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2,275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2,929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41,319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5390143"/>
                  </a:ext>
                </a:extLst>
              </a:tr>
              <a:tr h="260553">
                <a:tc>
                  <a:txBody>
                    <a:bodyPr/>
                    <a:lstStyle/>
                    <a:p>
                      <a:pPr algn="ctr" fontAlgn="b"/>
                      <a:r>
                        <a:rPr lang="en-US" sz="1500" b="0" i="0" u="none" strike="noStrike">
                          <a:solidFill>
                            <a:srgbClr val="000000"/>
                          </a:solidFill>
                          <a:effectLst/>
                          <a:latin typeface="Calibri" panose="020F0502020204030204" pitchFamily="34" charset="0"/>
                        </a:rPr>
                        <a:t>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panose="020F0502020204030204" pitchFamily="34" charset="0"/>
                        </a:rPr>
                        <a:t>Liberty Hill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2,575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2,058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1,347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1,829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10,595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8528959"/>
                  </a:ext>
                </a:extLst>
              </a:tr>
              <a:tr h="260553">
                <a:tc>
                  <a:txBody>
                    <a:bodyPr/>
                    <a:lstStyle/>
                    <a:p>
                      <a:pPr algn="ctr" fontAlgn="b"/>
                      <a:r>
                        <a:rPr lang="en-US" sz="1500" b="0" i="0" u="none" strike="noStrike">
                          <a:solidFill>
                            <a:srgbClr val="000000"/>
                          </a:solidFill>
                          <a:effectLst/>
                          <a:latin typeface="Calibri" panose="020F0502020204030204" pitchFamily="34" charset="0"/>
                        </a:rPr>
                        <a:t>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panose="020F0502020204030204" pitchFamily="34" charset="0"/>
                        </a:rPr>
                        <a:t>Pflugerville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1,737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1,518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1,211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811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9,654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0313671"/>
                  </a:ext>
                </a:extLst>
              </a:tr>
              <a:tr h="260553">
                <a:tc>
                  <a:txBody>
                    <a:bodyPr/>
                    <a:lstStyle/>
                    <a:p>
                      <a:pPr algn="ctr" fontAlgn="b"/>
                      <a:r>
                        <a:rPr lang="en-US" sz="1500" b="0" i="0" u="none" strike="noStrike">
                          <a:solidFill>
                            <a:srgbClr val="000000"/>
                          </a:solidFill>
                          <a:effectLst/>
                          <a:latin typeface="Calibri" panose="020F0502020204030204" pitchFamily="34" charset="0"/>
                        </a:rPr>
                        <a:t>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Calibri" panose="020F0502020204030204" pitchFamily="34" charset="0"/>
                        </a:rPr>
                        <a:t>Austin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1,625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1,371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1,654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1,522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10,427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7645308"/>
                  </a:ext>
                </a:extLst>
              </a:tr>
              <a:tr h="260553">
                <a:tc>
                  <a:txBody>
                    <a:bodyPr/>
                    <a:lstStyle/>
                    <a:p>
                      <a:pPr algn="ctr" fontAlgn="b"/>
                      <a:r>
                        <a:rPr lang="en-US" sz="1500" b="0" i="0" u="none" strike="noStrike">
                          <a:solidFill>
                            <a:srgbClr val="000000"/>
                          </a:solidFill>
                          <a:effectLst/>
                          <a:latin typeface="Calibri" panose="020F0502020204030204" pitchFamily="34" charset="0"/>
                        </a:rPr>
                        <a:t>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Del Valle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1,213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1,351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622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1,092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23,204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1227512"/>
                  </a:ext>
                </a:extLst>
              </a:tr>
              <a:tr h="260553">
                <a:tc>
                  <a:txBody>
                    <a:bodyPr/>
                    <a:lstStyle/>
                    <a:p>
                      <a:pPr algn="ctr" fontAlgn="b"/>
                      <a:r>
                        <a:rPr lang="en-US" sz="1500" b="0" i="0" u="none" strike="noStrike">
                          <a:solidFill>
                            <a:srgbClr val="000000"/>
                          </a:solidFill>
                          <a:effectLst/>
                          <a:latin typeface="Calibri" panose="020F0502020204030204" pitchFamily="34" charset="0"/>
                        </a:rPr>
                        <a:t>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Hutto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1,908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1,276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1,138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1,281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8,484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5628966"/>
                  </a:ext>
                </a:extLst>
              </a:tr>
              <a:tr h="260553">
                <a:tc>
                  <a:txBody>
                    <a:bodyPr/>
                    <a:lstStyle/>
                    <a:p>
                      <a:pPr algn="ctr" fontAlgn="b"/>
                      <a:r>
                        <a:rPr lang="en-US" sz="1500" b="0" i="0" u="none" strike="noStrike">
                          <a:solidFill>
                            <a:srgbClr val="000000"/>
                          </a:solidFill>
                          <a:effectLst/>
                          <a:latin typeface="Calibri" panose="020F0502020204030204" pitchFamily="34" charset="0"/>
                        </a:rPr>
                        <a:t>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Manor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1,296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1,139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807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1,274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14,878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5345795"/>
                  </a:ext>
                </a:extLst>
              </a:tr>
              <a:tr h="260553">
                <a:tc>
                  <a:txBody>
                    <a:bodyPr/>
                    <a:lstStyle/>
                    <a:p>
                      <a:pPr algn="ctr" fontAlgn="b"/>
                      <a:r>
                        <a:rPr lang="en-US" sz="1500" b="1" i="0" u="none" strike="noStrike" dirty="0">
                          <a:solidFill>
                            <a:srgbClr val="000000"/>
                          </a:solidFill>
                          <a:effectLst/>
                          <a:latin typeface="Calibri" panose="020F0502020204030204" pitchFamily="34" charset="0"/>
                        </a:rPr>
                        <a:t>10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l" fontAlgn="b"/>
                      <a:r>
                        <a:rPr lang="en-US" sz="1600" b="1" i="0" u="none" strike="noStrike" dirty="0">
                          <a:solidFill>
                            <a:srgbClr val="000000"/>
                          </a:solidFill>
                          <a:effectLst/>
                          <a:latin typeface="Calibri" panose="020F0502020204030204" pitchFamily="34" charset="0"/>
                        </a:rPr>
                        <a:t>Jarrell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effectLst/>
                          <a:latin typeface="Calibri" panose="020F0502020204030204" pitchFamily="34" charset="0"/>
                        </a:rPr>
                        <a:t>1,336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effectLst/>
                          <a:latin typeface="Calibri" panose="020F0502020204030204" pitchFamily="34" charset="0"/>
                        </a:rPr>
                        <a:t>1,029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effectLst/>
                          <a:latin typeface="Calibri" panose="020F0502020204030204" pitchFamily="34" charset="0"/>
                        </a:rPr>
                        <a:t>664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effectLst/>
                          <a:latin typeface="Calibri" panose="020F0502020204030204" pitchFamily="34" charset="0"/>
                        </a:rPr>
                        <a:t>1,008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b"/>
                      <a:r>
                        <a:rPr lang="en-US" sz="1600" b="1" i="0" u="none" strike="noStrike" dirty="0">
                          <a:solidFill>
                            <a:srgbClr val="000000"/>
                          </a:solidFill>
                          <a:effectLst/>
                          <a:latin typeface="Calibri" panose="020F0502020204030204" pitchFamily="34" charset="0"/>
                        </a:rPr>
                        <a:t>12,383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4168927224"/>
                  </a:ext>
                </a:extLst>
              </a:tr>
              <a:tr h="260553">
                <a:tc>
                  <a:txBody>
                    <a:bodyPr/>
                    <a:lstStyle/>
                    <a:p>
                      <a:pPr algn="ctr" fontAlgn="b"/>
                      <a:r>
                        <a:rPr lang="en-US" sz="1500" b="0" i="0" u="none" strike="noStrike">
                          <a:solidFill>
                            <a:srgbClr val="000000"/>
                          </a:solidFill>
                          <a:effectLst/>
                          <a:latin typeface="Calibri" panose="020F0502020204030204" pitchFamily="34" charset="0"/>
                        </a:rPr>
                        <a:t>11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Dripping Springs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1,130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886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760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969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6,984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1209797"/>
                  </a:ext>
                </a:extLst>
              </a:tr>
              <a:tr h="260553">
                <a:tc>
                  <a:txBody>
                    <a:bodyPr/>
                    <a:lstStyle/>
                    <a:p>
                      <a:pPr algn="ctr" fontAlgn="b"/>
                      <a:r>
                        <a:rPr lang="en-US" sz="1500" b="0" i="0" u="none" strike="noStrike">
                          <a:solidFill>
                            <a:srgbClr val="000000"/>
                          </a:solidFill>
                          <a:effectLst/>
                          <a:latin typeface="Calibri" panose="020F0502020204030204" pitchFamily="34" charset="0"/>
                        </a:rPr>
                        <a:t>12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Lake Travis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968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646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787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917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4,106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22662952"/>
                  </a:ext>
                </a:extLst>
              </a:tr>
              <a:tr h="260553">
                <a:tc>
                  <a:txBody>
                    <a:bodyPr/>
                    <a:lstStyle/>
                    <a:p>
                      <a:pPr algn="ctr" fontAlgn="b"/>
                      <a:r>
                        <a:rPr lang="en-US" sz="1500" b="0" i="0" u="none" strike="noStrike">
                          <a:solidFill>
                            <a:srgbClr val="000000"/>
                          </a:solidFill>
                          <a:effectLst/>
                          <a:latin typeface="Calibri" panose="020F0502020204030204" pitchFamily="34" charset="0"/>
                        </a:rPr>
                        <a:t>13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Bastrop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931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625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641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2,672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16,294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444351"/>
                  </a:ext>
                </a:extLst>
              </a:tr>
              <a:tr h="260553">
                <a:tc>
                  <a:txBody>
                    <a:bodyPr/>
                    <a:lstStyle/>
                    <a:p>
                      <a:pPr algn="ctr" fontAlgn="b"/>
                      <a:r>
                        <a:rPr lang="en-US" sz="1500" b="0" i="0" u="none" strike="noStrike">
                          <a:solidFill>
                            <a:srgbClr val="000000"/>
                          </a:solidFill>
                          <a:effectLst/>
                          <a:latin typeface="Calibri" panose="020F0502020204030204" pitchFamily="34" charset="0"/>
                        </a:rPr>
                        <a:t>14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Round Rock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778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558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666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910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5,533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7572495"/>
                  </a:ext>
                </a:extLst>
              </a:tr>
              <a:tr h="260553">
                <a:tc>
                  <a:txBody>
                    <a:bodyPr/>
                    <a:lstStyle/>
                    <a:p>
                      <a:pPr algn="ctr" fontAlgn="b"/>
                      <a:r>
                        <a:rPr lang="en-US" sz="1500" b="0" i="0" u="none" strike="noStrike">
                          <a:solidFill>
                            <a:srgbClr val="000000"/>
                          </a:solidFill>
                          <a:effectLst/>
                          <a:latin typeface="Calibri" panose="020F0502020204030204" pitchFamily="34" charset="0"/>
                        </a:rPr>
                        <a:t>15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San Marcos CISD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878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430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717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840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6,025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81383156"/>
                  </a:ext>
                </a:extLst>
              </a:tr>
              <a:tr h="260553">
                <a:tc>
                  <a:txBody>
                    <a:bodyPr/>
                    <a:lstStyle/>
                    <a:p>
                      <a:pPr algn="ctr" fontAlgn="b"/>
                      <a:r>
                        <a:rPr lang="en-US" sz="1500" b="0" i="0" u="none" strike="noStrike">
                          <a:solidFill>
                            <a:srgbClr val="000000"/>
                          </a:solidFill>
                          <a:effectLst/>
                          <a:latin typeface="Calibri" panose="020F0502020204030204" pitchFamily="34" charset="0"/>
                        </a:rPr>
                        <a:t>16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Elgin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377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413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381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8,778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9976280"/>
                  </a:ext>
                </a:extLst>
              </a:tr>
              <a:tr h="260553">
                <a:tc>
                  <a:txBody>
                    <a:bodyPr/>
                    <a:lstStyle/>
                    <a:p>
                      <a:pPr algn="ctr" fontAlgn="b"/>
                      <a:r>
                        <a:rPr lang="en-US" sz="1500" b="0" i="0" u="none" strike="noStrike">
                          <a:solidFill>
                            <a:srgbClr val="000000"/>
                          </a:solidFill>
                          <a:effectLst/>
                          <a:latin typeface="Calibri" panose="020F0502020204030204" pitchFamily="34" charset="0"/>
                        </a:rPr>
                        <a:t>17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Taylor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228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205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121</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333</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877</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852815"/>
                  </a:ext>
                </a:extLst>
              </a:tr>
              <a:tr h="260553">
                <a:tc>
                  <a:txBody>
                    <a:bodyPr/>
                    <a:lstStyle/>
                    <a:p>
                      <a:pPr algn="ctr" fontAlgn="b"/>
                      <a:r>
                        <a:rPr lang="en-US" sz="1500" b="0" i="0" u="none" strike="noStrike">
                          <a:solidFill>
                            <a:srgbClr val="000000"/>
                          </a:solidFill>
                          <a:effectLst/>
                          <a:latin typeface="Calibri" panose="020F0502020204030204" pitchFamily="34" charset="0"/>
                        </a:rPr>
                        <a:t>18</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Lago Vista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260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179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186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506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4,025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3810894"/>
                  </a:ext>
                </a:extLst>
              </a:tr>
              <a:tr h="260553">
                <a:tc>
                  <a:txBody>
                    <a:bodyPr/>
                    <a:lstStyle/>
                    <a:p>
                      <a:pPr algn="ctr" fontAlgn="b"/>
                      <a:r>
                        <a:rPr lang="en-US" sz="1500" b="0" i="0" u="none" strike="noStrike">
                          <a:solidFill>
                            <a:srgbClr val="000000"/>
                          </a:solidFill>
                          <a:effectLst/>
                          <a:latin typeface="Calibri" panose="020F0502020204030204" pitchFamily="34" charset="0"/>
                        </a:rPr>
                        <a:t>19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Lockhart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52</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60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26</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80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16,345</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4383103"/>
                  </a:ext>
                </a:extLst>
              </a:tr>
              <a:tr h="260553">
                <a:tc>
                  <a:txBody>
                    <a:bodyPr/>
                    <a:lstStyle/>
                    <a:p>
                      <a:pPr algn="ctr" fontAlgn="b"/>
                      <a:r>
                        <a:rPr lang="en-US" sz="1500" b="0" i="0" u="none" strike="noStrike" dirty="0">
                          <a:solidFill>
                            <a:srgbClr val="000000"/>
                          </a:solidFill>
                          <a:effectLst/>
                          <a:latin typeface="Calibri" panose="020F0502020204030204" pitchFamily="34" charset="0"/>
                        </a:rPr>
                        <a:t>20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Wimberley ISD</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24</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59</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12899" marR="12899" marT="128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7467787"/>
                  </a:ext>
                </a:extLst>
              </a:tr>
            </a:tbl>
          </a:graphicData>
        </a:graphic>
      </p:graphicFrame>
    </p:spTree>
    <p:extLst>
      <p:ext uri="{BB962C8B-B14F-4D97-AF65-F5344CB8AC3E}">
        <p14:creationId xmlns:p14="http://schemas.microsoft.com/office/powerpoint/2010/main" val="220704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8</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26843" y="157506"/>
            <a:ext cx="7302757" cy="636821"/>
          </a:xfrm>
          <a:prstGeom prst="rect">
            <a:avLst/>
          </a:prstGeom>
        </p:spPr>
        <p:txBody>
          <a:bodyPr/>
          <a:lstStyle/>
          <a:p>
            <a:r>
              <a:rPr lang="en-US" sz="2800" dirty="0"/>
              <a:t>District New Home Starts and Closings</a:t>
            </a:r>
          </a:p>
        </p:txBody>
      </p:sp>
      <p:graphicFrame>
        <p:nvGraphicFramePr>
          <p:cNvPr id="8" name="Table 7">
            <a:extLst>
              <a:ext uri="{FF2B5EF4-FFF2-40B4-BE49-F238E27FC236}">
                <a16:creationId xmlns:a16="http://schemas.microsoft.com/office/drawing/2014/main" id="{4DBA6442-BF44-46E8-8756-59E53E4E9B26}"/>
              </a:ext>
            </a:extLst>
          </p:cNvPr>
          <p:cNvGraphicFramePr>
            <a:graphicFrameLocks noGrp="1"/>
          </p:cNvGraphicFramePr>
          <p:nvPr>
            <p:extLst>
              <p:ext uri="{D42A27DB-BD31-4B8C-83A1-F6EECF244321}">
                <p14:modId xmlns:p14="http://schemas.microsoft.com/office/powerpoint/2010/main" val="429911190"/>
              </p:ext>
            </p:extLst>
          </p:nvPr>
        </p:nvGraphicFramePr>
        <p:xfrm>
          <a:off x="311285" y="4800575"/>
          <a:ext cx="11519863" cy="1363512"/>
        </p:xfrm>
        <a:graphic>
          <a:graphicData uri="http://schemas.openxmlformats.org/drawingml/2006/table">
            <a:tbl>
              <a:tblPr/>
              <a:tblGrid>
                <a:gridCol w="680977">
                  <a:extLst>
                    <a:ext uri="{9D8B030D-6E8A-4147-A177-3AD203B41FA5}">
                      <a16:colId xmlns:a16="http://schemas.microsoft.com/office/drawing/2014/main" val="2367011825"/>
                    </a:ext>
                  </a:extLst>
                </a:gridCol>
                <a:gridCol w="680977">
                  <a:extLst>
                    <a:ext uri="{9D8B030D-6E8A-4147-A177-3AD203B41FA5}">
                      <a16:colId xmlns:a16="http://schemas.microsoft.com/office/drawing/2014/main" val="4182560436"/>
                    </a:ext>
                  </a:extLst>
                </a:gridCol>
                <a:gridCol w="680977">
                  <a:extLst>
                    <a:ext uri="{9D8B030D-6E8A-4147-A177-3AD203B41FA5}">
                      <a16:colId xmlns:a16="http://schemas.microsoft.com/office/drawing/2014/main" val="134356357"/>
                    </a:ext>
                  </a:extLst>
                </a:gridCol>
                <a:gridCol w="680977">
                  <a:extLst>
                    <a:ext uri="{9D8B030D-6E8A-4147-A177-3AD203B41FA5}">
                      <a16:colId xmlns:a16="http://schemas.microsoft.com/office/drawing/2014/main" val="746077784"/>
                    </a:ext>
                  </a:extLst>
                </a:gridCol>
                <a:gridCol w="680977">
                  <a:extLst>
                    <a:ext uri="{9D8B030D-6E8A-4147-A177-3AD203B41FA5}">
                      <a16:colId xmlns:a16="http://schemas.microsoft.com/office/drawing/2014/main" val="2767231522"/>
                    </a:ext>
                  </a:extLst>
                </a:gridCol>
                <a:gridCol w="680977">
                  <a:extLst>
                    <a:ext uri="{9D8B030D-6E8A-4147-A177-3AD203B41FA5}">
                      <a16:colId xmlns:a16="http://schemas.microsoft.com/office/drawing/2014/main" val="1429343236"/>
                    </a:ext>
                  </a:extLst>
                </a:gridCol>
                <a:gridCol w="680977">
                  <a:extLst>
                    <a:ext uri="{9D8B030D-6E8A-4147-A177-3AD203B41FA5}">
                      <a16:colId xmlns:a16="http://schemas.microsoft.com/office/drawing/2014/main" val="2813011099"/>
                    </a:ext>
                  </a:extLst>
                </a:gridCol>
                <a:gridCol w="680977">
                  <a:extLst>
                    <a:ext uri="{9D8B030D-6E8A-4147-A177-3AD203B41FA5}">
                      <a16:colId xmlns:a16="http://schemas.microsoft.com/office/drawing/2014/main" val="1606692562"/>
                    </a:ext>
                  </a:extLst>
                </a:gridCol>
                <a:gridCol w="461938">
                  <a:extLst>
                    <a:ext uri="{9D8B030D-6E8A-4147-A177-3AD203B41FA5}">
                      <a16:colId xmlns:a16="http://schemas.microsoft.com/office/drawing/2014/main" val="7918904"/>
                    </a:ext>
                  </a:extLst>
                </a:gridCol>
                <a:gridCol w="843270">
                  <a:extLst>
                    <a:ext uri="{9D8B030D-6E8A-4147-A177-3AD203B41FA5}">
                      <a16:colId xmlns:a16="http://schemas.microsoft.com/office/drawing/2014/main" val="4195914305"/>
                    </a:ext>
                  </a:extLst>
                </a:gridCol>
                <a:gridCol w="680977">
                  <a:extLst>
                    <a:ext uri="{9D8B030D-6E8A-4147-A177-3AD203B41FA5}">
                      <a16:colId xmlns:a16="http://schemas.microsoft.com/office/drawing/2014/main" val="301857432"/>
                    </a:ext>
                  </a:extLst>
                </a:gridCol>
                <a:gridCol w="680977">
                  <a:extLst>
                    <a:ext uri="{9D8B030D-6E8A-4147-A177-3AD203B41FA5}">
                      <a16:colId xmlns:a16="http://schemas.microsoft.com/office/drawing/2014/main" val="87570165"/>
                    </a:ext>
                  </a:extLst>
                </a:gridCol>
                <a:gridCol w="680977">
                  <a:extLst>
                    <a:ext uri="{9D8B030D-6E8A-4147-A177-3AD203B41FA5}">
                      <a16:colId xmlns:a16="http://schemas.microsoft.com/office/drawing/2014/main" val="2494507251"/>
                    </a:ext>
                  </a:extLst>
                </a:gridCol>
                <a:gridCol w="680977">
                  <a:extLst>
                    <a:ext uri="{9D8B030D-6E8A-4147-A177-3AD203B41FA5}">
                      <a16:colId xmlns:a16="http://schemas.microsoft.com/office/drawing/2014/main" val="3342314329"/>
                    </a:ext>
                  </a:extLst>
                </a:gridCol>
                <a:gridCol w="680977">
                  <a:extLst>
                    <a:ext uri="{9D8B030D-6E8A-4147-A177-3AD203B41FA5}">
                      <a16:colId xmlns:a16="http://schemas.microsoft.com/office/drawing/2014/main" val="1724457626"/>
                    </a:ext>
                  </a:extLst>
                </a:gridCol>
                <a:gridCol w="680977">
                  <a:extLst>
                    <a:ext uri="{9D8B030D-6E8A-4147-A177-3AD203B41FA5}">
                      <a16:colId xmlns:a16="http://schemas.microsoft.com/office/drawing/2014/main" val="2899600553"/>
                    </a:ext>
                  </a:extLst>
                </a:gridCol>
                <a:gridCol w="680977">
                  <a:extLst>
                    <a:ext uri="{9D8B030D-6E8A-4147-A177-3AD203B41FA5}">
                      <a16:colId xmlns:a16="http://schemas.microsoft.com/office/drawing/2014/main" val="236430522"/>
                    </a:ext>
                  </a:extLst>
                </a:gridCol>
              </a:tblGrid>
              <a:tr h="227252">
                <a:tc>
                  <a:txBody>
                    <a:bodyPr/>
                    <a:lstStyle/>
                    <a:p>
                      <a:pPr algn="ctr" fontAlgn="b"/>
                      <a:r>
                        <a:rPr lang="en-US" sz="1400" b="0" i="0" u="none" strike="noStrike" dirty="0">
                          <a:solidFill>
                            <a:srgbClr val="000000"/>
                          </a:solidFill>
                          <a:effectLst/>
                          <a:latin typeface="Calibri" panose="020F0502020204030204" pitchFamily="34" charset="0"/>
                        </a:rPr>
                        <a:t>Starts</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2015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2016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2017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2018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2019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2020</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ctr" fontAlgn="b"/>
                      <a:r>
                        <a:rPr lang="en-US" sz="1400" b="0" i="0" u="none" strike="noStrike" dirty="0">
                          <a:solidFill>
                            <a:srgbClr val="000000"/>
                          </a:solidFill>
                          <a:effectLst/>
                          <a:latin typeface="Calibri" panose="020F0502020204030204" pitchFamily="34" charset="0"/>
                        </a:rPr>
                        <a:t>2021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D5C0"/>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bg1"/>
                          </a:solidFill>
                          <a:effectLst/>
                          <a:latin typeface="Calibri" panose="020F0502020204030204" pitchFamily="34" charset="0"/>
                        </a:rPr>
                        <a:t>Closings</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2015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2016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2017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2018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2019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2020</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400" b="0" i="0" u="none" strike="noStrike" dirty="0">
                          <a:solidFill>
                            <a:schemeClr val="bg1"/>
                          </a:solidFill>
                          <a:effectLst/>
                          <a:latin typeface="Calibri" panose="020F0502020204030204" pitchFamily="34" charset="0"/>
                        </a:rPr>
                        <a:t>2021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07905022"/>
                  </a:ext>
                </a:extLst>
              </a:tr>
              <a:tr h="227252">
                <a:tc>
                  <a:txBody>
                    <a:bodyPr/>
                    <a:lstStyle/>
                    <a:p>
                      <a:pPr algn="ctr" fontAlgn="b"/>
                      <a:r>
                        <a:rPr lang="en-US" sz="1400" b="0" i="0" u="none" strike="noStrike" dirty="0">
                          <a:solidFill>
                            <a:srgbClr val="000000"/>
                          </a:solidFill>
                          <a:effectLst/>
                          <a:latin typeface="Calibri" panose="020F0502020204030204" pitchFamily="34" charset="0"/>
                        </a:rPr>
                        <a:t>1Q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44</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155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306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52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129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244</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1867709"/>
                  </a:ext>
                </a:extLst>
              </a:tr>
              <a:tr h="227252">
                <a:tc>
                  <a:txBody>
                    <a:bodyPr/>
                    <a:lstStyle/>
                    <a:p>
                      <a:pPr algn="ctr" fontAlgn="b"/>
                      <a:r>
                        <a:rPr lang="en-US" sz="1400" b="0" i="0" u="none" strike="noStrike">
                          <a:solidFill>
                            <a:srgbClr val="000000"/>
                          </a:solidFill>
                          <a:effectLst/>
                          <a:latin typeface="Calibri" panose="020F0502020204030204" pitchFamily="34" charset="0"/>
                        </a:rPr>
                        <a:t>2Q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121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135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339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2Q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195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263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1212908"/>
                  </a:ext>
                </a:extLst>
              </a:tr>
              <a:tr h="227252">
                <a:tc>
                  <a:txBody>
                    <a:bodyPr/>
                    <a:lstStyle/>
                    <a:p>
                      <a:pPr algn="ctr" fontAlgn="b"/>
                      <a:r>
                        <a:rPr lang="en-US" sz="1400" b="0" i="0" u="none" strike="noStrike">
                          <a:solidFill>
                            <a:srgbClr val="000000"/>
                          </a:solidFill>
                          <a:effectLst/>
                          <a:latin typeface="Calibri" panose="020F0502020204030204" pitchFamily="34" charset="0"/>
                        </a:rPr>
                        <a:t>3Q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103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248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241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285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3Q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107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166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342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2888945"/>
                  </a:ext>
                </a:extLst>
              </a:tr>
              <a:tr h="227252">
                <a:tc>
                  <a:txBody>
                    <a:bodyPr/>
                    <a:lstStyle/>
                    <a:p>
                      <a:pPr algn="ctr" fontAlgn="b"/>
                      <a:r>
                        <a:rPr lang="en-US" sz="1400" b="0" i="0" u="none" strike="noStrike">
                          <a:solidFill>
                            <a:srgbClr val="000000"/>
                          </a:solidFill>
                          <a:effectLst/>
                          <a:latin typeface="Calibri" panose="020F0502020204030204" pitchFamily="34" charset="0"/>
                        </a:rPr>
                        <a:t>4Q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160</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 251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406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4Q</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88</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180</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 223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180</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1832321"/>
                  </a:ext>
                </a:extLst>
              </a:tr>
              <a:tr h="227252">
                <a:tc>
                  <a:txBody>
                    <a:bodyPr/>
                    <a:lstStyle/>
                    <a:p>
                      <a:pPr algn="ctr" fontAlgn="b"/>
                      <a:r>
                        <a:rPr lang="en-US" sz="1400" b="1" i="0" u="none" strike="noStrike" dirty="0">
                          <a:solidFill>
                            <a:srgbClr val="000000"/>
                          </a:solidFill>
                          <a:effectLst/>
                          <a:latin typeface="Calibri" panose="020F0502020204030204" pitchFamily="34" charset="0"/>
                        </a:rPr>
                        <a:t>Total</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197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266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331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365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592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782</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1,336</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400" b="1" i="0" u="none" strike="noStrike" dirty="0">
                        <a:solidFill>
                          <a:srgbClr val="000000"/>
                        </a:solidFill>
                        <a:effectLst/>
                        <a:latin typeface="Calibri" panose="020F0502020204030204" pitchFamily="34" charset="0"/>
                      </a:endParaRP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Total</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223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197</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345</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291</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469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713</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1" i="0" u="none" strike="noStrike" dirty="0">
                          <a:solidFill>
                            <a:srgbClr val="000000"/>
                          </a:solidFill>
                          <a:effectLst/>
                          <a:latin typeface="Calibri" panose="020F0502020204030204" pitchFamily="34" charset="0"/>
                        </a:rPr>
                        <a:t>1,029</a:t>
                      </a:r>
                    </a:p>
                  </a:txBody>
                  <a:tcPr marL="2486" marR="2486" marT="2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0851239"/>
                  </a:ext>
                </a:extLst>
              </a:tr>
            </a:tbl>
          </a:graphicData>
        </a:graphic>
      </p:graphicFrame>
      <p:graphicFrame>
        <p:nvGraphicFramePr>
          <p:cNvPr id="9" name="Chart 8">
            <a:extLst>
              <a:ext uri="{FF2B5EF4-FFF2-40B4-BE49-F238E27FC236}">
                <a16:creationId xmlns:a16="http://schemas.microsoft.com/office/drawing/2014/main" id="{2B1E041B-8F25-4952-8249-0B3DE35C6519}"/>
              </a:ext>
            </a:extLst>
          </p:cNvPr>
          <p:cNvGraphicFramePr>
            <a:graphicFrameLocks/>
          </p:cNvGraphicFramePr>
          <p:nvPr>
            <p:extLst>
              <p:ext uri="{D42A27DB-BD31-4B8C-83A1-F6EECF244321}">
                <p14:modId xmlns:p14="http://schemas.microsoft.com/office/powerpoint/2010/main" val="1108880622"/>
              </p:ext>
            </p:extLst>
          </p:nvPr>
        </p:nvGraphicFramePr>
        <p:xfrm>
          <a:off x="311285" y="756731"/>
          <a:ext cx="11519863" cy="40438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759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9AB30-3A84-427C-8243-605304CA7F5C}"/>
              </a:ext>
            </a:extLst>
          </p:cNvPr>
          <p:cNvPicPr>
            <a:picLocks noChangeAspect="1"/>
          </p:cNvPicPr>
          <p:nvPr/>
        </p:nvPicPr>
        <p:blipFill>
          <a:blip r:embed="rId3"/>
          <a:stretch>
            <a:fillRect/>
          </a:stretch>
        </p:blipFill>
        <p:spPr>
          <a:xfrm>
            <a:off x="1741251" y="652050"/>
            <a:ext cx="9166803" cy="6205949"/>
          </a:xfrm>
          <a:prstGeom prst="rect">
            <a:avLst/>
          </a:prstGeom>
        </p:spPr>
      </p:pic>
      <p:sp>
        <p:nvSpPr>
          <p:cNvPr id="4" name="Slide Number Placeholder 3">
            <a:extLst>
              <a:ext uri="{FF2B5EF4-FFF2-40B4-BE49-F238E27FC236}">
                <a16:creationId xmlns:a16="http://schemas.microsoft.com/office/drawing/2014/main" id="{57E3CD12-5A24-4FE4-9D73-CC1ADC538F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95178A45-53EE-49D6-B62E-2767243454B4}"/>
              </a:ext>
            </a:extLst>
          </p:cNvPr>
          <p:cNvSpPr txBox="1">
            <a:spLocks/>
          </p:cNvSpPr>
          <p:nvPr/>
        </p:nvSpPr>
        <p:spPr>
          <a:xfrm>
            <a:off x="802176" y="27206"/>
            <a:ext cx="7713174" cy="751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Annual Closing Distribution</a:t>
            </a:r>
          </a:p>
        </p:txBody>
      </p:sp>
      <p:graphicFrame>
        <p:nvGraphicFramePr>
          <p:cNvPr id="2" name="Table 1">
            <a:extLst>
              <a:ext uri="{FF2B5EF4-FFF2-40B4-BE49-F238E27FC236}">
                <a16:creationId xmlns:a16="http://schemas.microsoft.com/office/drawing/2014/main" id="{FC262A99-C631-418B-BD92-385AE5603734}"/>
              </a:ext>
            </a:extLst>
          </p:cNvPr>
          <p:cNvGraphicFramePr>
            <a:graphicFrameLocks noGrp="1"/>
          </p:cNvGraphicFramePr>
          <p:nvPr>
            <p:extLst>
              <p:ext uri="{D42A27DB-BD31-4B8C-83A1-F6EECF244321}">
                <p14:modId xmlns:p14="http://schemas.microsoft.com/office/powerpoint/2010/main" val="1718025489"/>
              </p:ext>
            </p:extLst>
          </p:nvPr>
        </p:nvGraphicFramePr>
        <p:xfrm>
          <a:off x="6984461" y="146939"/>
          <a:ext cx="5027850" cy="1722120"/>
        </p:xfrm>
        <a:graphic>
          <a:graphicData uri="http://schemas.openxmlformats.org/drawingml/2006/table">
            <a:tbl>
              <a:tblPr/>
              <a:tblGrid>
                <a:gridCol w="408926">
                  <a:extLst>
                    <a:ext uri="{9D8B030D-6E8A-4147-A177-3AD203B41FA5}">
                      <a16:colId xmlns:a16="http://schemas.microsoft.com/office/drawing/2014/main" val="2750726838"/>
                    </a:ext>
                  </a:extLst>
                </a:gridCol>
                <a:gridCol w="2325040">
                  <a:extLst>
                    <a:ext uri="{9D8B030D-6E8A-4147-A177-3AD203B41FA5}">
                      <a16:colId xmlns:a16="http://schemas.microsoft.com/office/drawing/2014/main" val="1191842480"/>
                    </a:ext>
                  </a:extLst>
                </a:gridCol>
                <a:gridCol w="638704">
                  <a:extLst>
                    <a:ext uri="{9D8B030D-6E8A-4147-A177-3AD203B41FA5}">
                      <a16:colId xmlns:a16="http://schemas.microsoft.com/office/drawing/2014/main" val="59957708"/>
                    </a:ext>
                  </a:extLst>
                </a:gridCol>
                <a:gridCol w="638704">
                  <a:extLst>
                    <a:ext uri="{9D8B030D-6E8A-4147-A177-3AD203B41FA5}">
                      <a16:colId xmlns:a16="http://schemas.microsoft.com/office/drawing/2014/main" val="3381777979"/>
                    </a:ext>
                  </a:extLst>
                </a:gridCol>
                <a:gridCol w="467346">
                  <a:extLst>
                    <a:ext uri="{9D8B030D-6E8A-4147-A177-3AD203B41FA5}">
                      <a16:colId xmlns:a16="http://schemas.microsoft.com/office/drawing/2014/main" val="2973683662"/>
                    </a:ext>
                  </a:extLst>
                </a:gridCol>
                <a:gridCol w="549130">
                  <a:extLst>
                    <a:ext uri="{9D8B030D-6E8A-4147-A177-3AD203B41FA5}">
                      <a16:colId xmlns:a16="http://schemas.microsoft.com/office/drawing/2014/main" val="3937513013"/>
                    </a:ext>
                  </a:extLst>
                </a:gridCol>
              </a:tblGrid>
              <a:tr h="161925">
                <a:tc gridSpan="6">
                  <a:txBody>
                    <a:bodyPr/>
                    <a:lstStyle/>
                    <a:p>
                      <a:pPr algn="ctr" fontAlgn="b"/>
                      <a:r>
                        <a:rPr lang="en-US" sz="1200" b="0" i="0" u="none" strike="noStrike" dirty="0">
                          <a:effectLst/>
                          <a:latin typeface="+mn-lt"/>
                        </a:rPr>
                        <a:t>Top 5 Subdivisions - 4Q21 (Ranked by Annual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8166011"/>
                  </a:ext>
                </a:extLst>
              </a:tr>
              <a:tr h="316865">
                <a:tc>
                  <a:txBody>
                    <a:bodyPr/>
                    <a:lstStyle/>
                    <a:p>
                      <a:pPr algn="ctr" fontAlgn="b"/>
                      <a:r>
                        <a:rPr lang="en-US" sz="1200" b="0" i="0" u="none" strike="noStrike">
                          <a:effectLst/>
                          <a:latin typeface="+mn-lt"/>
                        </a:rPr>
                        <a:t>Rank</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Subdivision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Annual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Quarter Closings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VDL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Future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2555067983"/>
                  </a:ext>
                </a:extLst>
              </a:tr>
              <a:tr h="161925">
                <a:tc>
                  <a:txBody>
                    <a:bodyPr/>
                    <a:lstStyle/>
                    <a:p>
                      <a:pPr algn="ctr" fontAlgn="b"/>
                      <a:r>
                        <a:rPr lang="en-US" sz="1200" b="0" i="0" u="none" strike="noStrike">
                          <a:effectLst/>
                          <a:latin typeface="+mn-lt"/>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SONTERRA (JARRELL)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474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1,179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13729411"/>
                  </a:ext>
                </a:extLst>
              </a:tr>
              <a:tr h="161925">
                <a:tc>
                  <a:txBody>
                    <a:bodyPr/>
                    <a:lstStyle/>
                    <a:p>
                      <a:pPr algn="ctr" fontAlgn="b"/>
                      <a:r>
                        <a:rPr lang="en-US" sz="1200" b="0" i="0" u="none" strike="noStrike">
                          <a:effectLst/>
                          <a:latin typeface="+mn-lt"/>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a:solidFill>
                            <a:srgbClr val="000000"/>
                          </a:solidFill>
                          <a:effectLst/>
                          <a:latin typeface="+mn-lt"/>
                        </a:rPr>
                        <a:t>STONEBRIDGE CROSSING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204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dirty="0">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3845261298"/>
                  </a:ext>
                </a:extLst>
              </a:tr>
              <a:tr h="161925">
                <a:tc>
                  <a:txBody>
                    <a:bodyPr/>
                    <a:lstStyle/>
                    <a:p>
                      <a:pPr algn="ctr" fontAlgn="b"/>
                      <a:r>
                        <a:rPr lang="en-US" sz="1200" b="0" i="0" u="none" strike="noStrike">
                          <a:effectLst/>
                          <a:latin typeface="+mn-lt"/>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SONTERRA ENCLAVE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63659036"/>
                  </a:ext>
                </a:extLst>
              </a:tr>
              <a:tr h="161925">
                <a:tc>
                  <a:txBody>
                    <a:bodyPr/>
                    <a:lstStyle/>
                    <a:p>
                      <a:pPr algn="ctr" fontAlgn="b"/>
                      <a:r>
                        <a:rPr lang="en-US" sz="1200" b="0" i="0" u="none" strike="noStrike">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b"/>
                      <a:r>
                        <a:rPr lang="en-US" sz="1200" b="0" i="0" u="none" strike="noStrike">
                          <a:solidFill>
                            <a:srgbClr val="000000"/>
                          </a:solidFill>
                          <a:effectLst/>
                          <a:latin typeface="+mn-lt"/>
                        </a:rPr>
                        <a:t>VILLAGES AT SCHWERTNER RANCH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b"/>
                      <a:r>
                        <a:rPr lang="en-US" sz="1200" b="0" i="0" u="none" strike="noStrike" dirty="0">
                          <a:solidFill>
                            <a:srgbClr val="000000"/>
                          </a:solidFill>
                          <a:effectLst/>
                          <a:latin typeface="+mn-lt"/>
                        </a:rPr>
                        <a:t>710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1163954890"/>
                  </a:ext>
                </a:extLst>
              </a:tr>
              <a:tr h="161925">
                <a:tc>
                  <a:txBody>
                    <a:bodyPr/>
                    <a:lstStyle/>
                    <a:p>
                      <a:pPr algn="ctr" fontAlgn="b"/>
                      <a:r>
                        <a:rPr lang="en-US" sz="1200" b="0" i="0" u="none" strike="noStrike">
                          <a:effectLst/>
                          <a:latin typeface="+mn-lt"/>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mn-lt"/>
                        </a:rPr>
                        <a:t>SONTERRA (IGO)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mn-lt"/>
                        </a:rPr>
                        <a:t>1,181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60569078"/>
                  </a:ext>
                </a:extLst>
              </a:tr>
              <a:tr h="161925">
                <a:tc>
                  <a:txBody>
                    <a:bodyPr/>
                    <a:lstStyle/>
                    <a:p>
                      <a:pPr algn="ctr" fontAlgn="b"/>
                      <a:r>
                        <a:rPr lang="en-US" sz="1200" b="0" i="0" u="none" strike="noStrike">
                          <a:effectLst/>
                          <a:latin typeface="+mn-lt"/>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l" fontAlgn="b"/>
                      <a:r>
                        <a:rPr lang="en-US" sz="1200" b="0" i="0" u="none" strike="noStrike" dirty="0">
                          <a:solidFill>
                            <a:srgbClr val="000000"/>
                          </a:solidFill>
                          <a:effectLst/>
                          <a:latin typeface="+mn-lt"/>
                        </a:rPr>
                        <a:t>Grand Totals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955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146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mn-lt"/>
                        </a:rPr>
                        <a:t>237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b"/>
                      <a:r>
                        <a:rPr lang="en-US" sz="1200" b="0" i="0" u="none" strike="noStrike" dirty="0">
                          <a:effectLst/>
                          <a:latin typeface="+mn-lt"/>
                        </a:rPr>
                        <a:t>3,080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extLst>
                  <a:ext uri="{0D108BD9-81ED-4DB2-BD59-A6C34878D82A}">
                    <a16:rowId xmlns:a16="http://schemas.microsoft.com/office/drawing/2014/main" val="3017018855"/>
                  </a:ext>
                </a:extLst>
              </a:tr>
            </a:tbl>
          </a:graphicData>
        </a:graphic>
      </p:graphicFrame>
      <p:pic>
        <p:nvPicPr>
          <p:cNvPr id="6" name="Picture 5">
            <a:extLst>
              <a:ext uri="{FF2B5EF4-FFF2-40B4-BE49-F238E27FC236}">
                <a16:creationId xmlns:a16="http://schemas.microsoft.com/office/drawing/2014/main" id="{C70F7DA5-8187-4860-BC02-6D878704277D}"/>
              </a:ext>
            </a:extLst>
          </p:cNvPr>
          <p:cNvPicPr>
            <a:picLocks noChangeAspect="1"/>
          </p:cNvPicPr>
          <p:nvPr/>
        </p:nvPicPr>
        <p:blipFill>
          <a:blip r:embed="rId4"/>
          <a:stretch>
            <a:fillRect/>
          </a:stretch>
        </p:blipFill>
        <p:spPr>
          <a:xfrm>
            <a:off x="10212086" y="1965265"/>
            <a:ext cx="1800225" cy="1057275"/>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117171627"/>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Zonda_PPT_Template_Official</Template>
  <TotalTime>12907</TotalTime>
  <Words>2307</Words>
  <Application>Microsoft Office PowerPoint</Application>
  <PresentationFormat>Widescreen</PresentationFormat>
  <Paragraphs>1142</Paragraphs>
  <Slides>20</Slides>
  <Notes>5</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20</vt:i4>
      </vt:variant>
    </vt:vector>
  </HeadingPairs>
  <TitlesOfParts>
    <vt:vector size="44" baseType="lpstr">
      <vt:lpstr>.Hiragino Kaku Gothic Interface W3</vt:lpstr>
      <vt:lpstr>Arial</vt:lpstr>
      <vt:lpstr>Calibri</vt:lpstr>
      <vt:lpstr>GT Walsheim Bold</vt:lpstr>
      <vt:lpstr>GT Walsheim Regular</vt:lpstr>
      <vt:lpstr>GT Walsheim Regular Oblique</vt:lpstr>
      <vt:lpstr>Nib Pro Regular</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1_Custom Design</vt:lpstr>
      <vt:lpstr>3_Custom Design</vt:lpstr>
      <vt:lpstr>PowerPoint Presentation</vt:lpstr>
      <vt:lpstr>Local Economic Update- Austin MSA</vt:lpstr>
      <vt:lpstr>Local Economic Update- Austin MSA</vt:lpstr>
      <vt:lpstr>Local Economic Update- Austin MSA</vt:lpstr>
      <vt:lpstr> Jarrell ISD Housing Market Analysis</vt:lpstr>
      <vt:lpstr> Jarrell ISD Housing Market Analysis</vt:lpstr>
      <vt:lpstr>Austin New Home Ranking Report ISD Ranked by Annual Closings – 4Q21</vt:lpstr>
      <vt:lpstr>District New Home Starts and Closings</vt:lpstr>
      <vt:lpstr>PowerPoint Presentation</vt:lpstr>
      <vt:lpstr>PowerPoint Presentation</vt:lpstr>
      <vt:lpstr>PowerPoint Presentation</vt:lpstr>
      <vt:lpstr>District Housing Overview by Elementary Zone</vt:lpstr>
      <vt:lpstr>District Housing Overview</vt:lpstr>
      <vt:lpstr>Housing Activity</vt:lpstr>
      <vt:lpstr>Housing Activity</vt:lpstr>
      <vt:lpstr>Housing Activity</vt:lpstr>
      <vt:lpstr>Housing Activity</vt:lpstr>
      <vt:lpstr>Ten Year Forecast by Grade Level</vt:lpstr>
      <vt:lpstr>Ten Year Forecast by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tsmith@TD.DOM</cp:lastModifiedBy>
  <cp:revision>169</cp:revision>
  <dcterms:created xsi:type="dcterms:W3CDTF">2021-01-11T21:11:59Z</dcterms:created>
  <dcterms:modified xsi:type="dcterms:W3CDTF">2022-02-22T22:13:50Z</dcterms:modified>
</cp:coreProperties>
</file>